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2" r:id="rId5"/>
    <p:sldId id="263" r:id="rId6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88"/>
    <a:srgbClr val="228B22"/>
    <a:srgbClr val="3D932C"/>
    <a:srgbClr val="E8A600"/>
    <a:srgbClr val="3C5B7D"/>
    <a:srgbClr val="FFAB40"/>
    <a:srgbClr val="FFFFFF"/>
    <a:srgbClr val="AB40FF"/>
    <a:srgbClr val="8C3B5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>
      <p:cViewPr varScale="1">
        <p:scale>
          <a:sx n="55" d="100"/>
          <a:sy n="55" d="100"/>
        </p:scale>
        <p:origin x="90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6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ud van Hilten" userId="b97313fa-0901-4dca-8267-43bd7f5821be" providerId="ADAL" clId="{AA56B63A-E38E-4999-9965-D34DF7A8B5C7}"/>
    <pc:docChg chg="undo custSel delSld modSld">
      <pc:chgData name="Ruud van Hilten" userId="b97313fa-0901-4dca-8267-43bd7f5821be" providerId="ADAL" clId="{AA56B63A-E38E-4999-9965-D34DF7A8B5C7}" dt="2026-03-26T07:28:56.780" v="263" actId="27636"/>
      <pc:docMkLst>
        <pc:docMk/>
      </pc:docMkLst>
      <pc:sldChg chg="modSp mod">
        <pc:chgData name="Ruud van Hilten" userId="b97313fa-0901-4dca-8267-43bd7f5821be" providerId="ADAL" clId="{AA56B63A-E38E-4999-9965-D34DF7A8B5C7}" dt="2026-03-26T07:28:26.353" v="226" actId="27636"/>
        <pc:sldMkLst>
          <pc:docMk/>
          <pc:sldMk cId="0" sldId="258"/>
        </pc:sldMkLst>
        <pc:spChg chg="mod">
          <ac:chgData name="Ruud van Hilten" userId="b97313fa-0901-4dca-8267-43bd7f5821be" providerId="ADAL" clId="{AA56B63A-E38E-4999-9965-D34DF7A8B5C7}" dt="2026-03-26T07:28:26.353" v="226" actId="27636"/>
          <ac:spMkLst>
            <pc:docMk/>
            <pc:sldMk cId="0" sldId="258"/>
            <ac:spMk id="3" creationId="{00000000-0000-0000-0000-000000000000}"/>
          </ac:spMkLst>
        </pc:spChg>
      </pc:sldChg>
      <pc:sldChg chg="modSp del mod">
        <pc:chgData name="Ruud van Hilten" userId="b97313fa-0901-4dca-8267-43bd7f5821be" providerId="ADAL" clId="{AA56B63A-E38E-4999-9965-D34DF7A8B5C7}" dt="2026-03-26T07:28:34.488" v="227" actId="2696"/>
        <pc:sldMkLst>
          <pc:docMk/>
          <pc:sldMk cId="0" sldId="260"/>
        </pc:sldMkLst>
        <pc:spChg chg="mod">
          <ac:chgData name="Ruud van Hilten" userId="b97313fa-0901-4dca-8267-43bd7f5821be" providerId="ADAL" clId="{AA56B63A-E38E-4999-9965-D34DF7A8B5C7}" dt="2026-03-26T07:27:22.152" v="219" actId="21"/>
          <ac:spMkLst>
            <pc:docMk/>
            <pc:sldMk cId="0" sldId="260"/>
            <ac:spMk id="3" creationId="{00000000-0000-0000-0000-000000000000}"/>
          </ac:spMkLst>
        </pc:spChg>
      </pc:sldChg>
      <pc:sldChg chg="addSp delSp modSp mod">
        <pc:chgData name="Ruud van Hilten" userId="b97313fa-0901-4dca-8267-43bd7f5821be" providerId="ADAL" clId="{AA56B63A-E38E-4999-9965-D34DF7A8B5C7}" dt="2026-03-26T07:28:56.780" v="263" actId="27636"/>
        <pc:sldMkLst>
          <pc:docMk/>
          <pc:sldMk cId="0" sldId="262"/>
        </pc:sldMkLst>
        <pc:spChg chg="mod">
          <ac:chgData name="Ruud van Hilten" userId="b97313fa-0901-4dca-8267-43bd7f5821be" providerId="ADAL" clId="{AA56B63A-E38E-4999-9965-D34DF7A8B5C7}" dt="2026-03-26T07:23:15.993" v="136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Ruud van Hilten" userId="b97313fa-0901-4dca-8267-43bd7f5821be" providerId="ADAL" clId="{AA56B63A-E38E-4999-9965-D34DF7A8B5C7}" dt="2026-03-26T07:28:56.780" v="263" actId="27636"/>
          <ac:spMkLst>
            <pc:docMk/>
            <pc:sldMk cId="0" sldId="262"/>
            <ac:spMk id="3" creationId="{00000000-0000-0000-0000-000000000000}"/>
          </ac:spMkLst>
        </pc:spChg>
        <pc:spChg chg="add del">
          <ac:chgData name="Ruud van Hilten" userId="b97313fa-0901-4dca-8267-43bd7f5821be" providerId="ADAL" clId="{AA56B63A-E38E-4999-9965-D34DF7A8B5C7}" dt="2026-03-26T07:25:40.650" v="170" actId="478"/>
          <ac:spMkLst>
            <pc:docMk/>
            <pc:sldMk cId="0" sldId="262"/>
            <ac:spMk id="7" creationId="{2A73EE7C-5399-4E57-03A9-C9E789ED304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6B20F-C7AE-4ABE-BDAA-9C56F1AFABA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D14BF-530B-43B2-B005-42DB93D2DCF5}">
      <dgm:prSet phldrT="[Texte]" custT="1"/>
      <dgm:spPr/>
      <dgm:t>
        <a:bodyPr/>
        <a:lstStyle/>
        <a:p>
          <a:r>
            <a:rPr lang="fr-FR" sz="3200" dirty="0">
              <a:solidFill>
                <a:srgbClr val="FFC000"/>
              </a:solidFill>
            </a:rPr>
            <a:t>Chair  </a:t>
          </a:r>
        </a:p>
        <a:p>
          <a:r>
            <a:rPr lang="fr-FR" sz="2000" dirty="0">
              <a:solidFill>
                <a:srgbClr val="FFC000"/>
              </a:solidFill>
            </a:rPr>
            <a:t>Ruud Van Hilten</a:t>
          </a:r>
        </a:p>
        <a:p>
          <a:r>
            <a:rPr lang="en-GB" sz="1200" dirty="0">
              <a:solidFill>
                <a:schemeClr val="tx1"/>
              </a:solidFill>
            </a:rPr>
            <a:t>ruud.vanhilten@tungstenautomation.com</a:t>
          </a:r>
          <a:endParaRPr lang="en-US" sz="1200" dirty="0">
            <a:solidFill>
              <a:schemeClr val="tx1"/>
            </a:solidFill>
          </a:endParaRPr>
        </a:p>
      </dgm:t>
    </dgm:pt>
    <dgm:pt modelId="{395124D7-B8FA-45EF-BF96-B584F595E331}" type="parTrans" cxnId="{F6614C27-59E5-4FC6-83E3-E67A96A267B7}">
      <dgm:prSet/>
      <dgm:spPr/>
      <dgm:t>
        <a:bodyPr/>
        <a:lstStyle/>
        <a:p>
          <a:endParaRPr lang="en-US"/>
        </a:p>
      </dgm:t>
    </dgm:pt>
    <dgm:pt modelId="{00AD03E6-C4F6-4D02-B52B-67DA8E166E47}" type="sibTrans" cxnId="{F6614C27-59E5-4FC6-83E3-E67A96A267B7}">
      <dgm:prSet/>
      <dgm:spPr/>
      <dgm:t>
        <a:bodyPr/>
        <a:lstStyle/>
        <a:p>
          <a:endParaRPr lang="en-US"/>
        </a:p>
      </dgm:t>
    </dgm:pt>
    <dgm:pt modelId="{49128A62-6A7D-42A5-A482-E8EDB94C1256}">
      <dgm:prSet phldrT="[Texte]" custT="1"/>
      <dgm:spPr/>
      <dgm:t>
        <a:bodyPr/>
        <a:lstStyle/>
        <a:p>
          <a:r>
            <a:rPr lang="fr-FR" sz="30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Vice-chair </a:t>
          </a:r>
        </a:p>
        <a:p>
          <a:r>
            <a:rPr lang="fr-FR" sz="20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Nazar Paradivskyy</a:t>
          </a:r>
        </a:p>
        <a:p>
          <a:r>
            <a:rPr lang="en-GB" sz="1200" kern="1200" dirty="0"/>
            <a:t>nazar.paradivskyy@thomsonreuters.com</a:t>
          </a:r>
          <a:endParaRPr lang="en-US" sz="32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</dgm:t>
    </dgm:pt>
    <dgm:pt modelId="{F0A8740B-686D-4D9A-AE9D-899D278B70DB}" type="parTrans" cxnId="{DE34A04A-4847-4358-82F6-74013A68E0B8}">
      <dgm:prSet/>
      <dgm:spPr/>
      <dgm:t>
        <a:bodyPr/>
        <a:lstStyle/>
        <a:p>
          <a:endParaRPr lang="en-US"/>
        </a:p>
      </dgm:t>
    </dgm:pt>
    <dgm:pt modelId="{7E6C0D6C-E2F7-4105-8C2E-F378BF0DA32D}" type="sibTrans" cxnId="{DE34A04A-4847-4358-82F6-74013A68E0B8}">
      <dgm:prSet/>
      <dgm:spPr/>
      <dgm:t>
        <a:bodyPr/>
        <a:lstStyle/>
        <a:p>
          <a:endParaRPr lang="en-US"/>
        </a:p>
      </dgm:t>
    </dgm:pt>
    <dgm:pt modelId="{E229DE4F-6B8C-4938-844F-112DC068C480}" type="pres">
      <dgm:prSet presAssocID="{C006B20F-C7AE-4ABE-BDAA-9C56F1AFAB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C7B07A-F243-4473-97C8-818F0DF0370C}" type="pres">
      <dgm:prSet presAssocID="{B91D14BF-530B-43B2-B005-42DB93D2DCF5}" presName="hierRoot1" presStyleCnt="0"/>
      <dgm:spPr/>
    </dgm:pt>
    <dgm:pt modelId="{6E6CAE57-8F9F-4CEC-B944-42D940E69FBB}" type="pres">
      <dgm:prSet presAssocID="{B91D14BF-530B-43B2-B005-42DB93D2DCF5}" presName="composite" presStyleCnt="0"/>
      <dgm:spPr/>
    </dgm:pt>
    <dgm:pt modelId="{98D23D58-22AC-4A34-829F-AC877123B7E2}" type="pres">
      <dgm:prSet presAssocID="{B91D14BF-530B-43B2-B005-42DB93D2DCF5}" presName="image" presStyleLbl="node0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89F3EBB-2B1A-4FD7-A5D4-4B55753E6FB1}" type="pres">
      <dgm:prSet presAssocID="{B91D14BF-530B-43B2-B005-42DB93D2DCF5}" presName="text" presStyleLbl="revTx" presStyleIdx="0" presStyleCnt="2">
        <dgm:presLayoutVars>
          <dgm:chPref val="3"/>
        </dgm:presLayoutVars>
      </dgm:prSet>
      <dgm:spPr/>
    </dgm:pt>
    <dgm:pt modelId="{F5C6351E-A263-4953-9D2B-F76743822915}" type="pres">
      <dgm:prSet presAssocID="{B91D14BF-530B-43B2-B005-42DB93D2DCF5}" presName="hierChild2" presStyleCnt="0"/>
      <dgm:spPr/>
    </dgm:pt>
    <dgm:pt modelId="{24381372-16E6-4757-ADD7-26527B883F79}" type="pres">
      <dgm:prSet presAssocID="{49128A62-6A7D-42A5-A482-E8EDB94C1256}" presName="hierRoot1" presStyleCnt="0"/>
      <dgm:spPr/>
    </dgm:pt>
    <dgm:pt modelId="{AFA0C041-31AD-46FE-BDE6-7A37B69533C8}" type="pres">
      <dgm:prSet presAssocID="{49128A62-6A7D-42A5-A482-E8EDB94C1256}" presName="composite" presStyleCnt="0"/>
      <dgm:spPr/>
    </dgm:pt>
    <dgm:pt modelId="{9B6B0B17-C0F4-4A08-B61E-863EBC41C05F}" type="pres">
      <dgm:prSet presAssocID="{49128A62-6A7D-42A5-A482-E8EDB94C1256}" presName="image" presStyleLbl="node0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2CCE007-9613-42C3-AC5D-5FD32003E16E}" type="pres">
      <dgm:prSet presAssocID="{49128A62-6A7D-42A5-A482-E8EDB94C1256}" presName="text" presStyleLbl="revTx" presStyleIdx="1" presStyleCnt="2">
        <dgm:presLayoutVars>
          <dgm:chPref val="3"/>
        </dgm:presLayoutVars>
      </dgm:prSet>
      <dgm:spPr/>
    </dgm:pt>
    <dgm:pt modelId="{97535B00-F90F-498E-AA9D-735185FE4592}" type="pres">
      <dgm:prSet presAssocID="{49128A62-6A7D-42A5-A482-E8EDB94C1256}" presName="hierChild2" presStyleCnt="0"/>
      <dgm:spPr/>
    </dgm:pt>
  </dgm:ptLst>
  <dgm:cxnLst>
    <dgm:cxn modelId="{F6614C27-59E5-4FC6-83E3-E67A96A267B7}" srcId="{C006B20F-C7AE-4ABE-BDAA-9C56F1AFABA5}" destId="{B91D14BF-530B-43B2-B005-42DB93D2DCF5}" srcOrd="0" destOrd="0" parTransId="{395124D7-B8FA-45EF-BF96-B584F595E331}" sibTransId="{00AD03E6-C4F6-4D02-B52B-67DA8E166E47}"/>
    <dgm:cxn modelId="{DE34A04A-4847-4358-82F6-74013A68E0B8}" srcId="{C006B20F-C7AE-4ABE-BDAA-9C56F1AFABA5}" destId="{49128A62-6A7D-42A5-A482-E8EDB94C1256}" srcOrd="1" destOrd="0" parTransId="{F0A8740B-686D-4D9A-AE9D-899D278B70DB}" sibTransId="{7E6C0D6C-E2F7-4105-8C2E-F378BF0DA32D}"/>
    <dgm:cxn modelId="{D967608C-EB31-43DA-8E4A-B2C2CD3ED5FC}" type="presOf" srcId="{C006B20F-C7AE-4ABE-BDAA-9C56F1AFABA5}" destId="{E229DE4F-6B8C-4938-844F-112DC068C480}" srcOrd="0" destOrd="0" presId="urn:microsoft.com/office/officeart/2009/layout/CirclePictureHierarchy"/>
    <dgm:cxn modelId="{467082CF-0E17-404D-97F7-978A9032D105}" type="presOf" srcId="{B91D14BF-530B-43B2-B005-42DB93D2DCF5}" destId="{089F3EBB-2B1A-4FD7-A5D4-4B55753E6FB1}" srcOrd="0" destOrd="0" presId="urn:microsoft.com/office/officeart/2009/layout/CirclePictureHierarchy"/>
    <dgm:cxn modelId="{A7EA38F2-A59D-4A3B-B5D3-23AAB1716616}" type="presOf" srcId="{49128A62-6A7D-42A5-A482-E8EDB94C1256}" destId="{62CCE007-9613-42C3-AC5D-5FD32003E16E}" srcOrd="0" destOrd="0" presId="urn:microsoft.com/office/officeart/2009/layout/CirclePictureHierarchy"/>
    <dgm:cxn modelId="{08F2D977-08C8-41D1-835E-4B6805684BF9}" type="presParOf" srcId="{E229DE4F-6B8C-4938-844F-112DC068C480}" destId="{99C7B07A-F243-4473-97C8-818F0DF0370C}" srcOrd="0" destOrd="0" presId="urn:microsoft.com/office/officeart/2009/layout/CirclePictureHierarchy"/>
    <dgm:cxn modelId="{18A1D141-2803-43B6-9C59-EA780878A4B5}" type="presParOf" srcId="{99C7B07A-F243-4473-97C8-818F0DF0370C}" destId="{6E6CAE57-8F9F-4CEC-B944-42D940E69FBB}" srcOrd="0" destOrd="0" presId="urn:microsoft.com/office/officeart/2009/layout/CirclePictureHierarchy"/>
    <dgm:cxn modelId="{F5A3D4C6-1A23-45D7-857E-80DD4DA3FC99}" type="presParOf" srcId="{6E6CAE57-8F9F-4CEC-B944-42D940E69FBB}" destId="{98D23D58-22AC-4A34-829F-AC877123B7E2}" srcOrd="0" destOrd="0" presId="urn:microsoft.com/office/officeart/2009/layout/CirclePictureHierarchy"/>
    <dgm:cxn modelId="{D9DCF4F1-D8C5-42C5-8D95-85D0DFC809BA}" type="presParOf" srcId="{6E6CAE57-8F9F-4CEC-B944-42D940E69FBB}" destId="{089F3EBB-2B1A-4FD7-A5D4-4B55753E6FB1}" srcOrd="1" destOrd="0" presId="urn:microsoft.com/office/officeart/2009/layout/CirclePictureHierarchy"/>
    <dgm:cxn modelId="{F83BAE09-2543-4B17-AE28-0616F88C3D15}" type="presParOf" srcId="{99C7B07A-F243-4473-97C8-818F0DF0370C}" destId="{F5C6351E-A263-4953-9D2B-F76743822915}" srcOrd="1" destOrd="0" presId="urn:microsoft.com/office/officeart/2009/layout/CirclePictureHierarchy"/>
    <dgm:cxn modelId="{4A14CADF-FF1F-44FB-9116-6509E744DA69}" type="presParOf" srcId="{E229DE4F-6B8C-4938-844F-112DC068C480}" destId="{24381372-16E6-4757-ADD7-26527B883F79}" srcOrd="1" destOrd="0" presId="urn:microsoft.com/office/officeart/2009/layout/CirclePictureHierarchy"/>
    <dgm:cxn modelId="{4D966CF3-2C97-447F-818E-082FCC6CD705}" type="presParOf" srcId="{24381372-16E6-4757-ADD7-26527B883F79}" destId="{AFA0C041-31AD-46FE-BDE6-7A37B69533C8}" srcOrd="0" destOrd="0" presId="urn:microsoft.com/office/officeart/2009/layout/CirclePictureHierarchy"/>
    <dgm:cxn modelId="{73F19375-7E2D-43FB-9C50-84845729A071}" type="presParOf" srcId="{AFA0C041-31AD-46FE-BDE6-7A37B69533C8}" destId="{9B6B0B17-C0F4-4A08-B61E-863EBC41C05F}" srcOrd="0" destOrd="0" presId="urn:microsoft.com/office/officeart/2009/layout/CirclePictureHierarchy"/>
    <dgm:cxn modelId="{68852AEE-D81A-48C1-9059-99D8E0E9BEDF}" type="presParOf" srcId="{AFA0C041-31AD-46FE-BDE6-7A37B69533C8}" destId="{62CCE007-9613-42C3-AC5D-5FD32003E16E}" srcOrd="1" destOrd="0" presId="urn:microsoft.com/office/officeart/2009/layout/CirclePictureHierarchy"/>
    <dgm:cxn modelId="{D2ADCF53-F7E9-4277-B678-D5D4DBC08E44}" type="presParOf" srcId="{24381372-16E6-4757-ADD7-26527B883F79}" destId="{97535B00-F90F-498E-AA9D-735185FE459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23D58-22AC-4A34-829F-AC877123B7E2}">
      <dsp:nvSpPr>
        <dsp:cNvPr id="0" name=""/>
        <dsp:cNvSpPr/>
      </dsp:nvSpPr>
      <dsp:spPr>
        <a:xfrm>
          <a:off x="598417" y="29089"/>
          <a:ext cx="2035140" cy="203514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F3EBB-2B1A-4FD7-A5D4-4B55753E6FB1}">
      <dsp:nvSpPr>
        <dsp:cNvPr id="0" name=""/>
        <dsp:cNvSpPr/>
      </dsp:nvSpPr>
      <dsp:spPr>
        <a:xfrm>
          <a:off x="2633557" y="24001"/>
          <a:ext cx="3052710" cy="203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rgbClr val="FFC000"/>
              </a:solidFill>
            </a:rPr>
            <a:t>Chair 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C000"/>
              </a:solidFill>
            </a:rPr>
            <a:t>Ruud Van Hilten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ruud.vanhilten@tungstenautomation.com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33557" y="24001"/>
        <a:ext cx="3052710" cy="2035140"/>
      </dsp:txXfrm>
    </dsp:sp>
    <dsp:sp modelId="{9B6B0B17-C0F4-4A08-B61E-863EBC41C05F}">
      <dsp:nvSpPr>
        <dsp:cNvPr id="0" name=""/>
        <dsp:cNvSpPr/>
      </dsp:nvSpPr>
      <dsp:spPr>
        <a:xfrm>
          <a:off x="6195052" y="29089"/>
          <a:ext cx="2035140" cy="203514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CE007-9613-42C3-AC5D-5FD32003E16E}">
      <dsp:nvSpPr>
        <dsp:cNvPr id="0" name=""/>
        <dsp:cNvSpPr/>
      </dsp:nvSpPr>
      <dsp:spPr>
        <a:xfrm>
          <a:off x="8230192" y="24001"/>
          <a:ext cx="3052710" cy="203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Vice-chair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Nazar Paradivskyy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nazar.paradivskyy@thomsonreuters.com</a:t>
          </a:r>
          <a:endParaRPr lang="en-US" sz="32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</dsp:txBody>
      <dsp:txXfrm>
        <a:off x="8230192" y="24001"/>
        <a:ext cx="3052710" cy="2035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72F6-270A-44E6-B342-EC8EE41D9908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D1EC-580D-41AA-8ECD-36003A4B9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D622C7AC-C93F-4C56-9A9E-E357A6C5FB5A}" type="datetimeFigureOut">
              <a:rPr lang="en-US" smtClean="0"/>
              <a:t>3/26/26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567294A0-8001-4AAF-94E5-3DDC4A9745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accent1">
                <a:lumMod val="95000"/>
                <a:lumOff val="5000"/>
              </a:schemeClr>
            </a:gs>
            <a:gs pos="29000">
              <a:schemeClr val="accent1">
                <a:lumMod val="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06552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rgbClr val="4CAF88"/>
                </a:solidFill>
                <a:latin typeface="OpenSan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E8A600"/>
                </a:solidFill>
                <a:latin typeface="OpenSans"/>
                <a:ea typeface="+mj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64964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1206500" y="5048250"/>
            <a:ext cx="64964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52D8A96-6F62-080B-052F-7001E78D3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56" y="824313"/>
            <a:ext cx="7066159" cy="1803949"/>
          </a:xfrm>
          <a:prstGeom prst="rect">
            <a:avLst/>
          </a:prstGeom>
        </p:spPr>
      </p:pic>
      <p:pic>
        <p:nvPicPr>
          <p:cNvPr id="5" name="Picture 4" descr="A blue planet with colorful lines and dots&#10;&#10;Description automatically generated">
            <a:extLst>
              <a:ext uri="{FF2B5EF4-FFF2-40B4-BE49-F238E27FC236}">
                <a16:creationId xmlns:a16="http://schemas.microsoft.com/office/drawing/2014/main" id="{5ACDBF91-BD98-63EE-4CA5-CEB8E26E2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" y="1700807"/>
            <a:ext cx="5528749" cy="51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26 March 2026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860D71C-67F4-9CE6-4278-9C9F7900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03101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1459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26 March 2026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860D71C-67F4-9CE6-4278-9C9F7900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518457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7251D39-3B62-EEBB-2C80-7CC2BC1A283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08" y="1119245"/>
            <a:ext cx="5328592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3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29539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297F2D40-1F49-409B-ADB9-B6D2B79A00C0}" type="datetime3">
              <a:rPr lang="en-US" smtClean="0"/>
              <a:pPr/>
              <a:t>26 March 2026</a:t>
            </a:fld>
            <a:endParaRPr lang="en-US" dirty="0"/>
          </a:p>
        </p:txBody>
      </p:sp>
      <p:sp>
        <p:nvSpPr>
          <p:cNvPr id="8" name="Date Placeholder 13"/>
          <p:cNvSpPr txBox="1">
            <a:spLocks/>
          </p:cNvSpPr>
          <p:nvPr userDrawn="1"/>
        </p:nvSpPr>
        <p:spPr>
          <a:xfrm>
            <a:off x="5898908" y="6348929"/>
            <a:ext cx="39418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DE01D1-3912-4BAA-8C10-D1AC11A05716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itle Placeholder 21">
            <a:extLst>
              <a:ext uri="{FF2B5EF4-FFF2-40B4-BE49-F238E27FC236}">
                <a16:creationId xmlns:a16="http://schemas.microsoft.com/office/drawing/2014/main" id="{67C34E64-6B61-64BC-31CD-D01726F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43668"/>
            <a:ext cx="11025092" cy="522312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39E870F-E04A-2C4B-AEEE-AB72DBE99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439093"/>
            <a:ext cx="1372839" cy="350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26 March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5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51384" y="243668"/>
            <a:ext cx="11025092" cy="522312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51384" y="1124744"/>
            <a:ext cx="1103101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375608"/>
            <a:ext cx="1650037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793F4-EB68-4FAE-931F-B0C2565421AC}" type="datetime3">
              <a:rPr lang="en-US" smtClean="0"/>
              <a:pPr/>
              <a:t>26 March 2026</a:t>
            </a:fld>
            <a:endParaRPr lang="en-US" dirty="0"/>
          </a:p>
        </p:txBody>
      </p:sp>
      <p:sp>
        <p:nvSpPr>
          <p:cNvPr id="31" name="Date Placeholder 13"/>
          <p:cNvSpPr txBox="1">
            <a:spLocks/>
          </p:cNvSpPr>
          <p:nvPr/>
        </p:nvSpPr>
        <p:spPr>
          <a:xfrm>
            <a:off x="5735960" y="6353175"/>
            <a:ext cx="36004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DE01D1-3912-4BAA-8C10-D1AC11A05716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8A0BB7AF-DB13-6C6B-3320-F617BF7AB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0" y="765980"/>
            <a:ext cx="11031016" cy="1201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>
            <a:outerShdw blurRad="50800" dist="43000" dir="5400000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6602E888-7C5E-A39D-1C91-05312A148E1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5460" y="765980"/>
            <a:ext cx="11031016" cy="12010"/>
          </a:xfrm>
          <a:prstGeom prst="line">
            <a:avLst/>
          </a:prstGeom>
          <a:ln w="0">
            <a:solidFill>
              <a:srgbClr val="4CAF88"/>
            </a:solidFill>
            <a:headEnd type="none" w="med" len="med"/>
            <a:tailEnd type="none" w="med" len="med"/>
          </a:ln>
          <a:effectLst>
            <a:outerShdw blurRad="50800" dir="6180000" sx="66000" sy="66000" rotWithShape="0">
              <a:srgbClr val="4CAF88">
                <a:alpha val="46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522CA54-6EF0-8E8A-9859-26921C425A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439093"/>
            <a:ext cx="1372839" cy="3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4" r:id="rId2"/>
    <p:sldLayoutId id="2147483945" r:id="rId3"/>
    <p:sldLayoutId id="2147483739" r:id="rId4"/>
    <p:sldLayoutId id="2147483742" r:id="rId5"/>
    <p:sldLayoutId id="2147483946" r:id="rId6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4CAF88"/>
          </a:solidFill>
          <a:latin typeface="OpenSans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Public Policy &amp; Compliance</a:t>
            </a:r>
            <a:r>
              <a:rPr dirty="0"/>
              <a:t> Working Group – Activity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/>
              <a:t>Presented by: </a:t>
            </a:r>
            <a:r>
              <a:rPr lang="en-US" dirty="0"/>
              <a:t>Nazar </a:t>
            </a:r>
            <a:r>
              <a:rPr lang="en-US" dirty="0" err="1"/>
              <a:t>Pardivskyy</a:t>
            </a:r>
            <a:r>
              <a:rPr lang="en-US" dirty="0"/>
              <a:t> and </a:t>
            </a:r>
            <a:r>
              <a:rPr lang="fr-FR" dirty="0"/>
              <a:t>Ruud</a:t>
            </a:r>
            <a:r>
              <a:rPr lang="en-US" dirty="0"/>
              <a:t> Hilten</a:t>
            </a:r>
            <a:endParaRPr dirty="0"/>
          </a:p>
          <a:p>
            <a:r>
              <a:rPr lang="en-US" dirty="0"/>
              <a:t>Barcelona, </a:t>
            </a:r>
            <a:r>
              <a:rPr lang="fr-FR" dirty="0" err="1"/>
              <a:t>March</a:t>
            </a:r>
            <a:r>
              <a:rPr lang="fr-FR" dirty="0"/>
              <a:t> 26, 2026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About the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dirty="0"/>
              <a:t>Purpose</a:t>
            </a:r>
          </a:p>
          <a:p>
            <a:pPr lvl="1"/>
            <a:r>
              <a:rPr lang="en-GB" sz="2400" dirty="0">
                <a:solidFill>
                  <a:srgbClr val="3C5B7D"/>
                </a:solidFill>
                <a:cs typeface="Calibri"/>
              </a:rPr>
              <a:t>engage with stakeholder forums and </a:t>
            </a:r>
            <a:r>
              <a:rPr lang="en-US" sz="2400" dirty="0">
                <a:solidFill>
                  <a:srgbClr val="3C5B7D"/>
                </a:solidFill>
                <a:cs typeface="Calibri"/>
              </a:rPr>
              <a:t>global</a:t>
            </a:r>
            <a:r>
              <a:rPr lang="en-GB" sz="2400" dirty="0">
                <a:solidFill>
                  <a:srgbClr val="3C5B7D"/>
                </a:solidFill>
                <a:cs typeface="Calibri"/>
              </a:rPr>
              <a:t> policy- and decision-makers in relation to public policy areas and compliance issues to promote good practice and optimal solutions. Compliance is defined as those activities undertaken by service </a:t>
            </a:r>
            <a:r>
              <a:rPr lang="en-GB" sz="2500" dirty="0">
                <a:solidFill>
                  <a:srgbClr val="3C5B7D"/>
                </a:solidFill>
                <a:cs typeface="Calibri"/>
              </a:rPr>
              <a:t>providers and their </a:t>
            </a:r>
            <a:r>
              <a:rPr lang="en-GB" sz="2400" dirty="0">
                <a:solidFill>
                  <a:srgbClr val="3C5B7D"/>
                </a:solidFill>
                <a:cs typeface="Calibri"/>
              </a:rPr>
              <a:t>clients to ensure compliance with applicable laws and regulations impacting invoicing and related processes</a:t>
            </a:r>
            <a:endParaRPr dirty="0"/>
          </a:p>
          <a:p>
            <a:endParaRPr dirty="0"/>
          </a:p>
          <a:p>
            <a:r>
              <a:rPr lang="fr-FR" dirty="0"/>
              <a:t>Ambitions</a:t>
            </a:r>
          </a:p>
          <a:p>
            <a:pPr marL="548640" lvl="2" indent="0">
              <a:buClr>
                <a:srgbClr val="4CAF88"/>
              </a:buClr>
              <a:buNone/>
            </a:pPr>
            <a:r>
              <a:rPr lang="fr-FR" sz="2100" dirty="0">
                <a:solidFill>
                  <a:srgbClr val="4CAF88"/>
                </a:solidFill>
                <a:latin typeface="Wingdings 3"/>
                <a:cs typeface="Calibri"/>
                <a:sym typeface="Wingdings 3"/>
              </a:rPr>
              <a:t>}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Share information on compliance &amp; best practices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with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members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&amp;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policy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makers</a:t>
            </a:r>
            <a:endParaRPr lang="en-GB" dirty="0">
              <a:cs typeface="Calibri"/>
            </a:endParaRPr>
          </a:p>
          <a:p>
            <a:pPr marL="548640" lvl="2" indent="0">
              <a:buClr>
                <a:srgbClr val="4CAF88"/>
              </a:buClr>
              <a:buNone/>
            </a:pPr>
            <a:r>
              <a:rPr lang="fr-FR" sz="2100" dirty="0">
                <a:solidFill>
                  <a:srgbClr val="4CAF88"/>
                </a:solidFill>
                <a:latin typeface="Wingdings 3"/>
                <a:cs typeface="Calibri"/>
                <a:sym typeface="Wingdings 3"/>
              </a:rPr>
              <a:t>}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Define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GENA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aligned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vision on 5/6-corner model and objectives as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basi</a:t>
            </a:r>
            <a:r>
              <a:rPr lang="en-US" sz="2100" dirty="0">
                <a:solidFill>
                  <a:srgbClr val="3C5B7D"/>
                </a:solidFill>
                <a:cs typeface="Calibri"/>
              </a:rPr>
              <a:t>c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framework </a:t>
            </a:r>
            <a:endParaRPr lang="fr-FR" dirty="0"/>
          </a:p>
          <a:p>
            <a:pPr marL="548640" lvl="2" indent="0">
              <a:buClr>
                <a:srgbClr val="4CAF88"/>
              </a:buClr>
              <a:buNone/>
            </a:pPr>
            <a:r>
              <a:rPr lang="fr-FR" sz="2100" dirty="0">
                <a:solidFill>
                  <a:srgbClr val="4CAF88"/>
                </a:solidFill>
                <a:latin typeface="Wingdings 3"/>
                <a:cs typeface="Calibri"/>
                <a:sym typeface="Wingdings 3"/>
              </a:rPr>
              <a:t>}</a:t>
            </a:r>
            <a:r>
              <a:rPr lang="en-US" sz="2100" dirty="0">
                <a:solidFill>
                  <a:srgbClr val="3C5B7D"/>
                </a:solidFill>
                <a:cs typeface="Calibri"/>
              </a:rPr>
              <a:t>Grow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influence on the </a:t>
            </a:r>
            <a:r>
              <a:rPr lang="en-US" sz="2100" dirty="0">
                <a:solidFill>
                  <a:srgbClr val="3C5B7D"/>
                </a:solidFill>
                <a:cs typeface="Calibri"/>
              </a:rPr>
              <a:t>where it matters</a:t>
            </a:r>
            <a:r>
              <a:rPr lang="fr-FR" sz="2100" dirty="0">
                <a:cs typeface="Calibri"/>
              </a:rPr>
              <a:t>: DG </a:t>
            </a:r>
            <a:r>
              <a:rPr lang="fr-FR" sz="2100" dirty="0" err="1">
                <a:cs typeface="Calibri"/>
              </a:rPr>
              <a:t>Grow</a:t>
            </a:r>
            <a:r>
              <a:rPr lang="fr-FR" sz="2100" dirty="0">
                <a:cs typeface="Calibri"/>
              </a:rPr>
              <a:t> / TAXUD / CONNECT</a:t>
            </a:r>
            <a:r>
              <a:rPr lang="en-US" sz="2100" dirty="0">
                <a:cs typeface="Calibri"/>
              </a:rPr>
              <a:t>, but also outside EU</a:t>
            </a:r>
            <a:endParaRPr lang="fr-FR" sz="2100" dirty="0"/>
          </a:p>
          <a:p>
            <a:pPr marL="548640" lvl="2" indent="0">
              <a:buClr>
                <a:srgbClr val="4CAF88"/>
              </a:buClr>
              <a:buNone/>
            </a:pPr>
            <a:r>
              <a:rPr lang="fr-FR" sz="2100" dirty="0">
                <a:solidFill>
                  <a:srgbClr val="4CAF88"/>
                </a:solidFill>
                <a:latin typeface="Wingdings 3"/>
                <a:cs typeface="Calibri"/>
                <a:sym typeface="Wingdings 3"/>
              </a:rPr>
              <a:t>}</a:t>
            </a:r>
            <a:r>
              <a:rPr lang="en-US" sz="2100" dirty="0">
                <a:solidFill>
                  <a:srgbClr val="3C5B7D"/>
                </a:solidFill>
                <a:cs typeface="Calibri"/>
              </a:rPr>
              <a:t>Support the key interests of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GENA : standards harmonisation, SP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accreditation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, 5C model…</a:t>
            </a:r>
            <a:endParaRPr lang="fr-FR" dirty="0"/>
          </a:p>
          <a:p>
            <a:pPr marL="548640" lvl="2" indent="0">
              <a:buClr>
                <a:srgbClr val="4CAF88"/>
              </a:buClr>
              <a:buNone/>
            </a:pPr>
            <a:r>
              <a:rPr lang="fr-FR" sz="2100" dirty="0">
                <a:solidFill>
                  <a:srgbClr val="4CAF88"/>
                </a:solidFill>
                <a:latin typeface="Wingdings 3"/>
                <a:cs typeface="Calibri"/>
                <a:sym typeface="Wingdings 3"/>
              </a:rPr>
              <a:t>}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Follow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closely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the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implementation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of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VidA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and the Peppol Vida pilot</a:t>
            </a:r>
            <a:endParaRPr lang="en-GB" dirty="0"/>
          </a:p>
          <a:p>
            <a:pPr marL="548640" lvl="2" indent="0">
              <a:buClr>
                <a:srgbClr val="4CAF88"/>
              </a:buClr>
              <a:buNone/>
            </a:pPr>
            <a:r>
              <a:rPr lang="fr-FR" sz="2100" dirty="0">
                <a:solidFill>
                  <a:srgbClr val="4CAF88"/>
                </a:solidFill>
                <a:latin typeface="Wingdings 3"/>
                <a:cs typeface="Calibri"/>
                <a:sym typeface="Wingdings 3"/>
              </a:rPr>
              <a:t>}</a:t>
            </a:r>
            <a:r>
              <a:rPr lang="fr-FR" sz="2100" dirty="0" err="1">
                <a:cs typeface="Calibri"/>
              </a:rPr>
              <a:t>Increase</a:t>
            </a:r>
            <a:r>
              <a:rPr lang="fr-FR" sz="2100" dirty="0">
                <a:cs typeface="Calibri"/>
              </a:rPr>
              <a:t> </a:t>
            </a:r>
            <a:r>
              <a:rPr lang="fr-FR" sz="2100" dirty="0" err="1">
                <a:cs typeface="Calibri"/>
              </a:rPr>
              <a:t>awareness</a:t>
            </a:r>
            <a:r>
              <a:rPr lang="fr-FR" sz="2100" dirty="0">
                <a:cs typeface="Calibri"/>
              </a:rPr>
              <a:t> on EU Business Wallet &amp; </a:t>
            </a:r>
            <a:r>
              <a:rPr lang="fr-FR" sz="2100" dirty="0" err="1">
                <a:cs typeface="Calibri"/>
              </a:rPr>
              <a:t>other</a:t>
            </a:r>
            <a:r>
              <a:rPr lang="fr-FR" sz="2100" dirty="0">
                <a:cs typeface="Calibri"/>
              </a:rPr>
              <a:t> initiatives in the</a:t>
            </a:r>
            <a:r>
              <a:rPr lang="en-US" sz="2100" dirty="0">
                <a:cs typeface="Calibri"/>
              </a:rPr>
              <a:t> area of</a:t>
            </a:r>
            <a:r>
              <a:rPr lang="fr-FR" sz="2100" dirty="0">
                <a:cs typeface="Calibri"/>
              </a:rPr>
              <a:t> Digital </a:t>
            </a:r>
            <a:r>
              <a:rPr lang="fr-FR" sz="2100" dirty="0" err="1">
                <a:cs typeface="Calibri"/>
              </a:rPr>
              <a:t>Identi</a:t>
            </a:r>
            <a:r>
              <a:rPr lang="en-US" sz="2100" dirty="0" err="1">
                <a:cs typeface="Calibri"/>
              </a:rPr>
              <a:t>ty</a:t>
            </a:r>
            <a:r>
              <a:rPr lang="en-US" sz="2100" dirty="0">
                <a:cs typeface="Calibri"/>
              </a:rPr>
              <a:t> </a:t>
            </a:r>
            <a:r>
              <a:rPr lang="fr-FR" sz="2100" dirty="0">
                <a:cs typeface="Calibri"/>
              </a:rPr>
              <a:t>(EIDAS2, DORA, NIS2,…) </a:t>
            </a:r>
            <a:endParaRPr lang="fr-FR" sz="2100" dirty="0"/>
          </a:p>
          <a:p>
            <a:pPr marL="548640" lvl="2" indent="0">
              <a:buClr>
                <a:srgbClr val="4CAF88"/>
              </a:buClr>
              <a:buNone/>
            </a:pPr>
            <a:r>
              <a:rPr lang="fr-FR" sz="2100" dirty="0">
                <a:solidFill>
                  <a:srgbClr val="4CAF88"/>
                </a:solidFill>
                <a:latin typeface="Wingdings 3"/>
                <a:cs typeface="Calibri"/>
                <a:sym typeface="Wingdings 3"/>
              </a:rPr>
              <a:t>}</a:t>
            </a:r>
            <a:r>
              <a:rPr lang="en-US" sz="2100" dirty="0">
                <a:cs typeface="Calibri"/>
              </a:rPr>
              <a:t>Continue to focus on adaption amongst SME</a:t>
            </a:r>
            <a:endParaRPr lang="fr-FR" sz="2100" dirty="0"/>
          </a:p>
          <a:p>
            <a:pPr marL="548640" lvl="2" indent="0">
              <a:buClr>
                <a:srgbClr val="4CAF88"/>
              </a:buClr>
              <a:buNone/>
            </a:pPr>
            <a:r>
              <a:rPr lang="fr-FR" sz="2100" dirty="0">
                <a:solidFill>
                  <a:srgbClr val="4CAF88"/>
                </a:solidFill>
                <a:latin typeface="Wingdings 3"/>
                <a:cs typeface="Calibri"/>
                <a:sym typeface="Wingdings 3"/>
              </a:rPr>
              <a:t>}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Share insights, </a:t>
            </a:r>
            <a:r>
              <a:rPr lang="fr-FR" sz="2100" dirty="0" err="1">
                <a:solidFill>
                  <a:srgbClr val="3C5B7D"/>
                </a:solidFill>
                <a:cs typeface="Calibri"/>
              </a:rPr>
              <a:t>experiences</a:t>
            </a:r>
            <a:r>
              <a:rPr lang="fr-FR" sz="2100" dirty="0">
                <a:solidFill>
                  <a:srgbClr val="3C5B7D"/>
                </a:solidFill>
                <a:cs typeface="Calibri"/>
              </a:rPr>
              <a:t> and best practices =&gt; </a:t>
            </a:r>
            <a:r>
              <a:rPr lang="en-US" sz="2100" dirty="0">
                <a:solidFill>
                  <a:srgbClr val="3C5B7D"/>
                </a:solidFill>
                <a:cs typeface="Calibri"/>
              </a:rPr>
              <a:t>service to our customers grows with knowledge, insight and experience</a:t>
            </a:r>
            <a:endParaRPr lang="fr-FR" dirty="0"/>
          </a:p>
          <a:p>
            <a:pPr marL="274320" lvl="1" indent="0">
              <a:buClr>
                <a:srgbClr val="4CAF88"/>
              </a:buClr>
              <a:buNone/>
            </a:pPr>
            <a:r>
              <a:rPr lang="fr-FR" sz="2000" i="1" dirty="0">
                <a:solidFill>
                  <a:srgbClr val="BCBCBC"/>
                </a:solidFill>
                <a:latin typeface="Wingdings"/>
                <a:cs typeface="Calibri"/>
                <a:sym typeface="Wingdings"/>
              </a:rPr>
              <a:t>	</a:t>
            </a:r>
            <a:r>
              <a:rPr lang="fr-FR" sz="1800" i="1" dirty="0">
                <a:solidFill>
                  <a:srgbClr val="3C5B7D"/>
                </a:solidFill>
                <a:cs typeface="Calibri"/>
              </a:rPr>
              <a:t>National </a:t>
            </a:r>
            <a:r>
              <a:rPr lang="fr-FR" sz="1800" i="1" dirty="0">
                <a:cs typeface="Calibri"/>
              </a:rPr>
              <a:t>mandates </a:t>
            </a:r>
            <a:r>
              <a:rPr lang="fr-FR" sz="1800" i="1" dirty="0" err="1">
                <a:cs typeface="Calibri"/>
              </a:rPr>
              <a:t>implementation</a:t>
            </a:r>
            <a:r>
              <a:rPr lang="fr-FR" sz="1800" i="1" dirty="0">
                <a:cs typeface="Calibri"/>
              </a:rPr>
              <a:t> </a:t>
            </a:r>
            <a:r>
              <a:rPr lang="en-US" sz="1800" i="1" dirty="0">
                <a:cs typeface="Calibri"/>
              </a:rPr>
              <a:t> and ViDA (esp. DRR)</a:t>
            </a:r>
            <a:endParaRPr lang="fr-FR" sz="2100" dirty="0"/>
          </a:p>
          <a:p>
            <a:pPr marL="274320" lvl="1" indent="0">
              <a:buClr>
                <a:srgbClr val="4CAF88"/>
              </a:buClr>
              <a:buNone/>
            </a:pPr>
            <a:r>
              <a:rPr lang="fr-FR" sz="1800" i="1" dirty="0">
                <a:solidFill>
                  <a:srgbClr val="BCBCBC"/>
                </a:solidFill>
                <a:latin typeface="Wingdings"/>
                <a:cs typeface="Calibri"/>
                <a:sym typeface="Wingdings"/>
              </a:rPr>
              <a:t>	</a:t>
            </a:r>
            <a:r>
              <a:rPr lang="fr-FR" sz="1800" i="1" dirty="0">
                <a:cs typeface="Calibri"/>
              </a:rPr>
              <a:t>Coordination </a:t>
            </a:r>
            <a:r>
              <a:rPr lang="fr-FR" sz="1800" i="1" dirty="0" err="1">
                <a:cs typeface="Calibri"/>
              </a:rPr>
              <a:t>with</a:t>
            </a:r>
            <a:r>
              <a:rPr lang="fr-FR" sz="1800" i="1" dirty="0">
                <a:cs typeface="Calibri"/>
              </a:rPr>
              <a:t> local </a:t>
            </a:r>
            <a:r>
              <a:rPr lang="fr-FR" sz="1800" i="1" dirty="0" err="1">
                <a:cs typeface="Calibri"/>
              </a:rPr>
              <a:t>chapters</a:t>
            </a:r>
            <a:r>
              <a:rPr lang="fr-FR" sz="1800" i="1" dirty="0">
                <a:cs typeface="Calibri"/>
              </a:rPr>
              <a:t> </a:t>
            </a:r>
            <a:endParaRPr lang="fr-FR" sz="2100" dirty="0"/>
          </a:p>
          <a:p>
            <a:pPr marL="274320" lvl="1" indent="0">
              <a:buClr>
                <a:srgbClr val="4CAF88"/>
              </a:buClr>
              <a:buNone/>
            </a:pPr>
            <a:r>
              <a:rPr lang="fr-FR" sz="1800" i="1" dirty="0">
                <a:solidFill>
                  <a:srgbClr val="BCBCBC"/>
                </a:solidFill>
                <a:latin typeface="Wingdings"/>
                <a:cs typeface="Calibri"/>
                <a:sym typeface="Wingdings"/>
              </a:rPr>
              <a:t>	</a:t>
            </a:r>
            <a:r>
              <a:rPr lang="fr-FR" sz="1800" i="1" dirty="0">
                <a:cs typeface="Calibri"/>
              </a:rPr>
              <a:t>Follow-up of the EN16931 standard update</a:t>
            </a:r>
            <a:endParaRPr lang="fr-FR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Deliverables -1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24744"/>
            <a:ext cx="10657184" cy="5004784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Hybrid</a:t>
            </a:r>
            <a:r>
              <a:rPr lang="fr-FR" dirty="0"/>
              <a:t> </a:t>
            </a:r>
            <a:r>
              <a:rPr lang="fr-FR" dirty="0" err="1"/>
              <a:t>invoices</a:t>
            </a:r>
            <a:r>
              <a:rPr lang="fr-FR" dirty="0"/>
              <a:t> – </a:t>
            </a:r>
            <a:r>
              <a:rPr lang="fr-FR" i="1" dirty="0" err="1"/>
              <a:t>workstream</a:t>
            </a:r>
            <a:r>
              <a:rPr lang="fr-FR" i="1" dirty="0"/>
              <a:t> 1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on </a:t>
            </a:r>
            <a:r>
              <a:rPr lang="fr-FR" dirty="0" err="1">
                <a:solidFill>
                  <a:schemeClr val="accent2"/>
                </a:solidFill>
              </a:rPr>
              <a:t>hold</a:t>
            </a:r>
            <a:r>
              <a:rPr lang="fr-FR" dirty="0">
                <a:solidFill>
                  <a:schemeClr val="accent2"/>
                </a:solidFill>
              </a:rPr>
              <a:t> / VEG</a:t>
            </a:r>
          </a:p>
          <a:p>
            <a:pPr lvl="2"/>
            <a:r>
              <a:rPr lang="en-GB" i="1" dirty="0">
                <a:cs typeface="Calibri"/>
              </a:rPr>
              <a:t>Nazar/Ruud, Cyrille, Qamar, Lyubov, Radhia, Anna, Kamila + Patrick</a:t>
            </a:r>
            <a:endParaRPr dirty="0">
              <a:solidFill>
                <a:schemeClr val="accent2"/>
              </a:solidFill>
            </a:endParaRPr>
          </a:p>
          <a:p>
            <a:r>
              <a:rPr lang="fr-FR" dirty="0"/>
              <a:t>ViDA / VEG (TAXUD) – </a:t>
            </a:r>
            <a:r>
              <a:rPr lang="fr-FR" i="1" dirty="0" err="1"/>
              <a:t>workstream</a:t>
            </a:r>
            <a:r>
              <a:rPr lang="fr-FR" i="1" dirty="0"/>
              <a:t> 2 </a:t>
            </a:r>
            <a:r>
              <a:rPr lang="en-US" i="1" dirty="0">
                <a:solidFill>
                  <a:schemeClr val="accent2"/>
                </a:solidFill>
              </a:rPr>
              <a:t>WIP (second iteration underway)</a:t>
            </a:r>
            <a:endParaRPr lang="fr-FR" dirty="0">
              <a:solidFill>
                <a:schemeClr val="accent2"/>
              </a:solidFill>
            </a:endParaRPr>
          </a:p>
          <a:p>
            <a:pPr lvl="2"/>
            <a:r>
              <a:rPr lang="en-GB" i="1" dirty="0">
                <a:cs typeface="Calibri"/>
              </a:rPr>
              <a:t>Nazar/Ruud, Anna, Lyubov, Ellen, Sven, Stanislava</a:t>
            </a:r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GENA position for DG </a:t>
            </a:r>
            <a:r>
              <a:rPr lang="fr-FR" dirty="0" err="1"/>
              <a:t>Grow</a:t>
            </a:r>
            <a:r>
              <a:rPr lang="fr-FR" dirty="0"/>
              <a:t> </a:t>
            </a:r>
            <a:r>
              <a:rPr lang="fr-FR" dirty="0" err="1">
                <a:solidFill>
                  <a:schemeClr val="accent2"/>
                </a:solidFill>
              </a:rPr>
              <a:t>done</a:t>
            </a:r>
            <a:endParaRPr lang="fr-FR" dirty="0">
              <a:solidFill>
                <a:schemeClr val="accent2"/>
              </a:solidFill>
            </a:endParaRPr>
          </a:p>
          <a:p>
            <a:r>
              <a:rPr lang="fr-FR" dirty="0" err="1"/>
              <a:t>Hungary</a:t>
            </a:r>
            <a:r>
              <a:rPr lang="fr-FR" dirty="0"/>
              <a:t> ViDA </a:t>
            </a:r>
            <a:r>
              <a:rPr lang="fr-FR" dirty="0" err="1"/>
              <a:t>implementation</a:t>
            </a:r>
            <a:r>
              <a:rPr lang="fr-FR" dirty="0"/>
              <a:t> public consultation </a:t>
            </a:r>
            <a:r>
              <a:rPr lang="fr-FR" dirty="0" err="1">
                <a:solidFill>
                  <a:schemeClr val="accent2"/>
                </a:solidFill>
              </a:rPr>
              <a:t>done</a:t>
            </a:r>
            <a:endParaRPr dirty="0">
              <a:solidFill>
                <a:schemeClr val="accent2"/>
              </a:solidFill>
            </a:endParaRPr>
          </a:p>
          <a:p>
            <a:r>
              <a:rPr lang="fr-FR" dirty="0" err="1"/>
              <a:t>Comments</a:t>
            </a:r>
            <a:r>
              <a:rPr lang="fr-FR" dirty="0"/>
              <a:t> on ViDA Pilot </a:t>
            </a:r>
            <a:r>
              <a:rPr lang="fr-FR" dirty="0" err="1"/>
              <a:t>specifications</a:t>
            </a:r>
            <a:r>
              <a:rPr lang="fr-FR" dirty="0"/>
              <a:t> (Enterprise </a:t>
            </a:r>
            <a:r>
              <a:rPr lang="fr-FR" dirty="0" err="1"/>
              <a:t>Interoperability</a:t>
            </a:r>
            <a:r>
              <a:rPr lang="fr-FR" dirty="0"/>
              <a:t> Architecture, Tax Data Document)</a:t>
            </a:r>
            <a:endParaRPr lang="fr-FR" dirty="0">
              <a:solidFill>
                <a:srgbClr val="3D932C"/>
              </a:solidFill>
            </a:endParaRPr>
          </a:p>
          <a:p>
            <a:r>
              <a:rPr lang="fr-FR" dirty="0"/>
              <a:t>E-</a:t>
            </a:r>
            <a:r>
              <a:rPr lang="fr-FR" dirty="0" err="1"/>
              <a:t>invoicing</a:t>
            </a:r>
            <a:r>
              <a:rPr lang="fr-FR" dirty="0"/>
              <a:t> mandates follow-up / insights</a:t>
            </a:r>
          </a:p>
          <a:p>
            <a:pPr lvl="2"/>
            <a:r>
              <a:rPr lang="fr-FR" dirty="0" err="1"/>
              <a:t>Croatia</a:t>
            </a:r>
            <a:r>
              <a:rPr lang="fr-FR" dirty="0"/>
              <a:t>, by Lyubov Skenderova, </a:t>
            </a:r>
            <a:r>
              <a:rPr lang="fr-FR" dirty="0" err="1">
                <a:solidFill>
                  <a:schemeClr val="accent2"/>
                </a:solidFill>
              </a:rPr>
              <a:t>done</a:t>
            </a:r>
            <a:r>
              <a:rPr lang="fr-FR" dirty="0">
                <a:solidFill>
                  <a:schemeClr val="accent2"/>
                </a:solidFill>
              </a:rPr>
              <a:t> (02/26)</a:t>
            </a:r>
          </a:p>
          <a:p>
            <a:pPr lvl="2"/>
            <a:r>
              <a:rPr lang="fr-FR" dirty="0"/>
              <a:t>Republic of Ireland, by Joanna Chelimala, </a:t>
            </a:r>
            <a:r>
              <a:rPr lang="fr-FR" dirty="0" err="1">
                <a:solidFill>
                  <a:schemeClr val="accent2"/>
                </a:solidFill>
              </a:rPr>
              <a:t>done</a:t>
            </a:r>
            <a:r>
              <a:rPr lang="fr-FR" dirty="0">
                <a:solidFill>
                  <a:schemeClr val="accent2"/>
                </a:solidFill>
              </a:rPr>
              <a:t> (12/25)</a:t>
            </a:r>
          </a:p>
          <a:p>
            <a:pPr lvl="2"/>
            <a:r>
              <a:rPr lang="fr-FR" sz="2100" dirty="0" err="1"/>
              <a:t>Belgium</a:t>
            </a:r>
            <a:r>
              <a:rPr lang="fr-FR" sz="2100" dirty="0"/>
              <a:t>, by Leentje de Brouwer </a:t>
            </a:r>
            <a:r>
              <a:rPr lang="fr-FR" sz="2100" dirty="0" err="1">
                <a:solidFill>
                  <a:schemeClr val="accent2"/>
                </a:solidFill>
              </a:rPr>
              <a:t>done</a:t>
            </a:r>
            <a:r>
              <a:rPr lang="fr-FR" sz="2100" dirty="0"/>
              <a:t> </a:t>
            </a:r>
            <a:r>
              <a:rPr lang="fr-FR" dirty="0">
                <a:solidFill>
                  <a:schemeClr val="accent2"/>
                </a:solidFill>
              </a:rPr>
              <a:t>(10/25)</a:t>
            </a:r>
          </a:p>
          <a:p>
            <a:endParaRPr lang="fr-FR" dirty="0">
              <a:solidFill>
                <a:srgbClr val="4CAF88"/>
              </a:solidFill>
            </a:endParaRPr>
          </a:p>
          <a:p>
            <a:endParaRPr lang="fr-FR" dirty="0"/>
          </a:p>
          <a:p>
            <a:pPr lvl="2"/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What’s </a:t>
            </a:r>
            <a:r>
              <a:rPr lang="en-US" dirty="0"/>
              <a:t>underway</a:t>
            </a:r>
            <a:r>
              <a:rPr lang="fr-FR" dirty="0"/>
              <a:t>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Ongoing VEG ViDA DRR work stream – </a:t>
            </a:r>
            <a:r>
              <a:rPr lang="en-US" dirty="0">
                <a:solidFill>
                  <a:srgbClr val="4CAF88"/>
                </a:solidFill>
              </a:rPr>
              <a:t>2</a:t>
            </a:r>
            <a:r>
              <a:rPr lang="en-US" baseline="30000" dirty="0">
                <a:solidFill>
                  <a:srgbClr val="4CAF88"/>
                </a:solidFill>
              </a:rPr>
              <a:t>nd</a:t>
            </a:r>
            <a:r>
              <a:rPr lang="en-US" dirty="0">
                <a:solidFill>
                  <a:srgbClr val="4CAF88"/>
                </a:solidFill>
              </a:rPr>
              <a:t> iteration due early April</a:t>
            </a:r>
          </a:p>
          <a:p>
            <a:r>
              <a:rPr lang="fr-FR" dirty="0"/>
              <a:t>New Public Procurement public consultation</a:t>
            </a:r>
            <a:r>
              <a:rPr lang="en-US" dirty="0"/>
              <a:t> </a:t>
            </a:r>
            <a:r>
              <a:rPr lang="en-US" dirty="0">
                <a:solidFill>
                  <a:srgbClr val="4CAF88"/>
                </a:solidFill>
              </a:rPr>
              <a:t>due April 10 (need task force</a:t>
            </a:r>
            <a:r>
              <a:rPr lang="en-US" dirty="0">
                <a:solidFill>
                  <a:srgbClr val="3D932C"/>
                </a:solidFill>
              </a:rPr>
              <a:t> </a:t>
            </a:r>
            <a:r>
              <a:rPr lang="en-US" dirty="0">
                <a:solidFill>
                  <a:srgbClr val="4CAF88"/>
                </a:solidFill>
              </a:rPr>
              <a:t>asap)</a:t>
            </a:r>
          </a:p>
          <a:p>
            <a:r>
              <a:rPr lang="en-US" dirty="0"/>
              <a:t>A</a:t>
            </a:r>
            <a:r>
              <a:rPr lang="fr-FR" dirty="0" err="1"/>
              <a:t>wareness</a:t>
            </a:r>
            <a:r>
              <a:rPr lang="fr-FR" dirty="0"/>
              <a:t> on EU Business Wallet &amp; </a:t>
            </a:r>
            <a:r>
              <a:rPr lang="fr-FR" dirty="0" err="1"/>
              <a:t>other</a:t>
            </a:r>
            <a:r>
              <a:rPr lang="fr-FR" dirty="0"/>
              <a:t> initiatives in the Digital </a:t>
            </a:r>
            <a:r>
              <a:rPr lang="fr-FR" dirty="0" err="1"/>
              <a:t>Identity</a:t>
            </a:r>
            <a:r>
              <a:rPr lang="fr-FR" dirty="0"/>
              <a:t> / KYC space (EIDAS2, DORA, NIS2,…)</a:t>
            </a:r>
          </a:p>
          <a:p>
            <a:pPr lvl="1"/>
            <a:r>
              <a:rPr lang="en-US" dirty="0"/>
              <a:t>General education</a:t>
            </a:r>
            <a:r>
              <a:rPr lang="fr-FR" dirty="0"/>
              <a:t> : </a:t>
            </a:r>
            <a:r>
              <a:rPr lang="fr-FR" dirty="0" err="1"/>
              <a:t>external</a:t>
            </a:r>
            <a:r>
              <a:rPr lang="fr-FR" dirty="0"/>
              <a:t> experts (Sander Dijkhuis, Hans Boone)</a:t>
            </a:r>
            <a:r>
              <a:rPr lang="en-US" dirty="0"/>
              <a:t> in next PPCWG (23/04)</a:t>
            </a:r>
            <a:endParaRPr lang="fr-FR" dirty="0"/>
          </a:p>
          <a:p>
            <a:pPr lvl="1"/>
            <a:r>
              <a:rPr lang="en-US" dirty="0">
                <a:solidFill>
                  <a:srgbClr val="4CAF88"/>
                </a:solidFill>
              </a:rPr>
              <a:t>Define next steps and goals</a:t>
            </a:r>
            <a:endParaRPr dirty="0">
              <a:solidFill>
                <a:srgbClr val="4CAF88"/>
              </a:solidFill>
            </a:endParaRPr>
          </a:p>
          <a:p>
            <a:r>
              <a:rPr lang="en-US"/>
              <a:t>Ongoing work with HMRC</a:t>
            </a:r>
          </a:p>
          <a:p>
            <a:r>
              <a:rPr lang="fr-FR"/>
              <a:t>Peppol</a:t>
            </a:r>
            <a:r>
              <a:rPr lang="fr-FR" dirty="0"/>
              <a:t> ViDA pilot </a:t>
            </a:r>
            <a:r>
              <a:rPr lang="fr-FR" dirty="0" err="1"/>
              <a:t>implementation</a:t>
            </a:r>
            <a:endParaRPr lang="fr-FR" dirty="0"/>
          </a:p>
          <a:p>
            <a:pPr lvl="1"/>
            <a:r>
              <a:rPr lang="fr-FR" dirty="0"/>
              <a:t>If </a:t>
            </a:r>
            <a:r>
              <a:rPr lang="fr-FR" dirty="0" err="1"/>
              <a:t>interested</a:t>
            </a:r>
            <a:r>
              <a:rPr lang="fr-FR" dirty="0"/>
              <a:t>, contact  </a:t>
            </a:r>
            <a:r>
              <a:rPr lang="fr-FR" i="1" dirty="0"/>
              <a:t>vidapilot@peppol.eu</a:t>
            </a:r>
          </a:p>
          <a:p>
            <a:r>
              <a:rPr lang="en-US" dirty="0">
                <a:solidFill>
                  <a:srgbClr val="4CAF88"/>
                </a:solidFill>
              </a:rPr>
              <a:t>Start </a:t>
            </a:r>
            <a:r>
              <a:rPr lang="fr-FR" dirty="0">
                <a:solidFill>
                  <a:srgbClr val="4CAF88"/>
                </a:solidFill>
              </a:rPr>
              <a:t>SME adoption</a:t>
            </a:r>
            <a:r>
              <a:rPr lang="en-US" dirty="0">
                <a:solidFill>
                  <a:srgbClr val="4CAF88"/>
                </a:solidFill>
              </a:rPr>
              <a:t> work stream</a:t>
            </a:r>
          </a:p>
          <a:p>
            <a:r>
              <a:rPr lang="en-US" dirty="0">
                <a:solidFill>
                  <a:srgbClr val="4CAF88"/>
                </a:solidFill>
              </a:rPr>
              <a:t>EU Norm extensions</a:t>
            </a:r>
            <a:endParaRPr dirty="0">
              <a:solidFill>
                <a:srgbClr val="4CAF8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ask what PPCWG can do for you, but…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Join the working group!</a:t>
            </a:r>
          </a:p>
          <a:p>
            <a:r>
              <a:rPr dirty="0"/>
              <a:t>Suggest ideas </a:t>
            </a:r>
            <a:r>
              <a:rPr lang="fr-FR" dirty="0"/>
              <a:t>to our </a:t>
            </a:r>
            <a:r>
              <a:rPr lang="en-US" dirty="0"/>
              <a:t>(vice)c</a:t>
            </a:r>
            <a:r>
              <a:rPr lang="fr-FR" dirty="0" err="1"/>
              <a:t>hair</a:t>
            </a:r>
            <a:r>
              <a:rPr lang="fr-FR" dirty="0"/>
              <a:t> : </a:t>
            </a:r>
            <a:r>
              <a:rPr lang="en-US" dirty="0"/>
              <a:t>drop an email, schedule a call, </a:t>
            </a:r>
            <a:endParaRPr dirty="0"/>
          </a:p>
          <a:p>
            <a:r>
              <a:rPr dirty="0"/>
              <a:t>Attend our upcoming workshop </a:t>
            </a:r>
            <a:r>
              <a:rPr lang="fr-FR" b="1" i="1" dirty="0"/>
              <a:t>April 23, 10am</a:t>
            </a:r>
            <a:endParaRPr b="1" i="1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CDE4DF2-82D2-4624-8216-D54407C20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425229"/>
              </p:ext>
            </p:extLst>
          </p:nvPr>
        </p:nvGraphicFramePr>
        <p:xfrm>
          <a:off x="119336" y="3789041"/>
          <a:ext cx="1188132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A Green">
  <a:themeElements>
    <a:clrScheme name="Custom 19">
      <a:dk1>
        <a:sysClr val="windowText" lastClr="000000"/>
      </a:dk1>
      <a:lt1>
        <a:sysClr val="window" lastClr="FFFFFF"/>
      </a:lt1>
      <a:dk2>
        <a:srgbClr val="3C5B7D"/>
      </a:dk2>
      <a:lt2>
        <a:srgbClr val="E7E6E6"/>
      </a:lt2>
      <a:accent1>
        <a:srgbClr val="3C5B7D"/>
      </a:accent1>
      <a:accent2>
        <a:srgbClr val="4CAF88"/>
      </a:accent2>
      <a:accent3>
        <a:srgbClr val="3C5B7D"/>
      </a:accent3>
      <a:accent4>
        <a:srgbClr val="3C5B7D"/>
      </a:accent4>
      <a:accent5>
        <a:srgbClr val="4CAF88"/>
      </a:accent5>
      <a:accent6>
        <a:srgbClr val="3C5B7D"/>
      </a:accent6>
      <a:hlink>
        <a:srgbClr val="4CAF88"/>
      </a:hlink>
      <a:folHlink>
        <a:srgbClr val="BFBFB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A AGM.potx" id="{4DD81C6D-7700-435D-A643-CA1F0742993A}" vid="{45C20059-9D28-4504-ADB4-F90290E91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BF0586ECCCA498C58C04EA7F76ABF" ma:contentTypeVersion="12" ma:contentTypeDescription="Crée un document." ma:contentTypeScope="" ma:versionID="c0e4599877394433deee8f99396a5968">
  <xsd:schema xmlns:xsd="http://www.w3.org/2001/XMLSchema" xmlns:xs="http://www.w3.org/2001/XMLSchema" xmlns:p="http://schemas.microsoft.com/office/2006/metadata/properties" xmlns:ns2="6a4ee38c-a306-4c5d-9f25-8d8a9cf3e4cb" xmlns:ns3="10a3df9b-7743-4eba-a96a-d694847eab11" targetNamespace="http://schemas.microsoft.com/office/2006/metadata/properties" ma:root="true" ma:fieldsID="af1f7f446a5556a53a88dcface400812" ns2:_="" ns3:_="">
    <xsd:import namespace="6a4ee38c-a306-4c5d-9f25-8d8a9cf3e4cb"/>
    <xsd:import namespace="10a3df9b-7743-4eba-a96a-d694847eab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ee38c-a306-4c5d-9f25-8d8a9cf3e4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e520bd2a-58a0-44af-b75a-9a45a9c1ee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3df9b-7743-4eba-a96a-d694847eab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f20f49-adf9-44f2-9c52-e53942e823f5}" ma:internalName="TaxCatchAll" ma:showField="CatchAllData" ma:web="10a3df9b-7743-4eba-a96a-d694847eab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a3df9b-7743-4eba-a96a-d694847eab11" xsi:nil="true"/>
    <lcf76f155ced4ddcb4097134ff3c332f xmlns="6a4ee38c-a306-4c5d-9f25-8d8a9cf3e4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CDF2DC-C7C1-4BAB-ABFB-19B2F56CED3D}"/>
</file>

<file path=customXml/itemProps2.xml><?xml version="1.0" encoding="utf-8"?>
<ds:datastoreItem xmlns:ds="http://schemas.openxmlformats.org/officeDocument/2006/customXml" ds:itemID="{20591DBB-7058-4C6D-B263-14FBC508346D}"/>
</file>

<file path=customXml/itemProps3.xml><?xml version="1.0" encoding="utf-8"?>
<ds:datastoreItem xmlns:ds="http://schemas.openxmlformats.org/officeDocument/2006/customXml" ds:itemID="{2495602C-6977-4AB3-BE05-BFE559A515E1}"/>
</file>

<file path=docMetadata/LabelInfo.xml><?xml version="1.0" encoding="utf-8"?>
<clbl:labelList xmlns:clbl="http://schemas.microsoft.com/office/2020/mipLabelMetadata">
  <clbl:label id="{bcd8ba5f-75e2-4d6c-8aa5-fff6c8baa1ff}" enabled="0" method="" siteId="{bcd8ba5f-75e2-4d6c-8aa5-fff6c8baa1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GENA AGM 2023</Template>
  <TotalTime>64</TotalTime>
  <Words>468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GENA Green</vt:lpstr>
      <vt:lpstr>Public Policy &amp; Compliance Working Group – Activity Report</vt:lpstr>
      <vt:lpstr>About the Working Group</vt:lpstr>
      <vt:lpstr>Deliverables -1</vt:lpstr>
      <vt:lpstr>What’s underway?</vt:lpstr>
      <vt:lpstr>Don’t ask what PPCWG can do for you, but…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Gilis</dc:creator>
  <cp:lastModifiedBy>Ruud van Hilten</cp:lastModifiedBy>
  <cp:revision>11</cp:revision>
  <cp:lastPrinted>2011-11-25T13:16:22Z</cp:lastPrinted>
  <dcterms:created xsi:type="dcterms:W3CDTF">2023-11-29T07:57:21Z</dcterms:created>
  <dcterms:modified xsi:type="dcterms:W3CDTF">2026-03-26T07:28:58Z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0x010100C74BF0586ECCCA498C58C04EA7F76ABF</vt:lpwstr>
  </property>
</Properties>
</file>