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colors1.xml" ContentType="application/vnd.openxmlformats-officedocument.drawingml.diagramColors+xml"/>
  <Override PartName="/ppt/diagrams/layout1.xml" ContentType="application/vnd.openxmlformats-officedocument.drawingml.diagramLayout+xml"/>
  <Override PartName="/ppt/diagrams/drawing1.xml" ContentType="application/vnd.ms-office.drawingml.diagramDrawing+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8" r:id="rId1"/>
  </p:sldMasterIdLst>
  <p:notesMasterIdLst>
    <p:notesMasterId r:id="rId9"/>
  </p:notesMasterIdLst>
  <p:handoutMasterIdLst>
    <p:handoutMasterId r:id="rId10"/>
  </p:handoutMasterIdLst>
  <p:sldIdLst>
    <p:sldId id="256" r:id="rId2"/>
    <p:sldId id="257" r:id="rId3"/>
    <p:sldId id="258" r:id="rId4"/>
    <p:sldId id="260" r:id="rId5"/>
    <p:sldId id="264" r:id="rId6"/>
    <p:sldId id="262" r:id="rId7"/>
    <p:sldId id="263" r:id="rId8"/>
  </p:sldIdLst>
  <p:sldSz cx="12192000" cy="6858000"/>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AF88"/>
    <a:srgbClr val="E8A600"/>
    <a:srgbClr val="228B22"/>
    <a:srgbClr val="3C5B7D"/>
    <a:srgbClr val="3D932C"/>
    <a:srgbClr val="FFAB40"/>
    <a:srgbClr val="FFFFFF"/>
    <a:srgbClr val="AB40FF"/>
    <a:srgbClr val="8C3B5E"/>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9DC5C9-094E-47D0-8690-EB23CECBAEF9}" v="8" dt="2026-03-09T12:40:22.9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autoAdjust="0"/>
    <p:restoredTop sz="94660"/>
  </p:normalViewPr>
  <p:slideViewPr>
    <p:cSldViewPr>
      <p:cViewPr>
        <p:scale>
          <a:sx n="50" d="100"/>
          <a:sy n="50" d="100"/>
        </p:scale>
        <p:origin x="1076" y="320"/>
      </p:cViewPr>
      <p:guideLst>
        <p:guide orient="horz" pos="2160"/>
        <p:guide pos="3840"/>
      </p:guideLst>
    </p:cSldViewPr>
  </p:slideViewPr>
  <p:notesTextViewPr>
    <p:cViewPr>
      <p:scale>
        <a:sx n="1" d="1"/>
        <a:sy n="1" d="1"/>
      </p:scale>
      <p:origin x="0" y="0"/>
    </p:cViewPr>
  </p:notesTextViewPr>
  <p:notesViewPr>
    <p:cSldViewPr>
      <p:cViewPr varScale="1">
        <p:scale>
          <a:sx n="79" d="100"/>
          <a:sy n="79" d="100"/>
        </p:scale>
        <p:origin x="3960"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7.jpg"/></Relationships>
</file>

<file path=ppt/diagrams/_rels/drawing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06B20F-C7AE-4ABE-BDAA-9C56F1AFABA5}"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B91D14BF-530B-43B2-B005-42DB93D2DCF5}">
      <dgm:prSet phldrT="[Texte]" custT="1"/>
      <dgm:spPr/>
      <dgm:t>
        <a:bodyPr/>
        <a:lstStyle/>
        <a:p>
          <a:r>
            <a:rPr lang="fr-FR" sz="3000" dirty="0">
              <a:solidFill>
                <a:srgbClr val="FFC000"/>
              </a:solidFill>
            </a:rPr>
            <a:t>Chair</a:t>
          </a:r>
          <a:r>
            <a:rPr lang="fr-FR" sz="2700" dirty="0">
              <a:solidFill>
                <a:srgbClr val="FFC000"/>
              </a:solidFill>
            </a:rPr>
            <a:t>  </a:t>
          </a:r>
        </a:p>
        <a:p>
          <a:r>
            <a:rPr lang="fr-FR" sz="2400" dirty="0">
              <a:solidFill>
                <a:srgbClr val="FFC000"/>
              </a:solidFill>
            </a:rPr>
            <a:t>Arthur Paijens</a:t>
          </a:r>
        </a:p>
        <a:p>
          <a:r>
            <a:rPr lang="fr-FR" sz="1800" dirty="0">
              <a:solidFill>
                <a:srgbClr val="FFC000"/>
              </a:solidFill>
            </a:rPr>
            <a:t>Arthur.paijens@banqup.com</a:t>
          </a:r>
          <a:endParaRPr lang="en-US" sz="1800" dirty="0">
            <a:solidFill>
              <a:srgbClr val="FFC000"/>
            </a:solidFill>
          </a:endParaRPr>
        </a:p>
      </dgm:t>
    </dgm:pt>
    <dgm:pt modelId="{395124D7-B8FA-45EF-BF96-B584F595E331}" type="parTrans" cxnId="{F6614C27-59E5-4FC6-83E3-E67A96A267B7}">
      <dgm:prSet/>
      <dgm:spPr/>
      <dgm:t>
        <a:bodyPr/>
        <a:lstStyle/>
        <a:p>
          <a:endParaRPr lang="en-US"/>
        </a:p>
      </dgm:t>
    </dgm:pt>
    <dgm:pt modelId="{00AD03E6-C4F6-4D02-B52B-67DA8E166E47}" type="sibTrans" cxnId="{F6614C27-59E5-4FC6-83E3-E67A96A267B7}">
      <dgm:prSet/>
      <dgm:spPr/>
      <dgm:t>
        <a:bodyPr/>
        <a:lstStyle/>
        <a:p>
          <a:endParaRPr lang="en-US"/>
        </a:p>
      </dgm:t>
    </dgm:pt>
    <dgm:pt modelId="{49128A62-6A7D-42A5-A482-E8EDB94C1256}">
      <dgm:prSet phldrT="[Texte]" custT="1"/>
      <dgm:spPr/>
      <dgm:t>
        <a:bodyPr/>
        <a:lstStyle/>
        <a:p>
          <a:r>
            <a:rPr lang="fr-FR" sz="3000" kern="1200" dirty="0">
              <a:solidFill>
                <a:srgbClr val="FFC000"/>
              </a:solidFill>
              <a:latin typeface="Gill Sans MT"/>
              <a:ea typeface="+mn-ea"/>
              <a:cs typeface="+mn-cs"/>
            </a:rPr>
            <a:t>Vice-chair </a:t>
          </a:r>
        </a:p>
        <a:p>
          <a:r>
            <a:rPr lang="fr-FR" sz="2400" kern="1200" dirty="0">
              <a:solidFill>
                <a:srgbClr val="FFC000"/>
              </a:solidFill>
              <a:latin typeface="Gill Sans MT"/>
              <a:ea typeface="+mn-ea"/>
              <a:cs typeface="+mn-cs"/>
            </a:rPr>
            <a:t>Carmine Ruopolo</a:t>
          </a:r>
        </a:p>
        <a:p>
          <a:r>
            <a:rPr lang="fr-FR" sz="1400" kern="1200" dirty="0">
              <a:solidFill>
                <a:srgbClr val="FFC000"/>
              </a:solidFill>
              <a:latin typeface="Gill Sans MT"/>
              <a:ea typeface="+mn-ea"/>
              <a:cs typeface="+mn-cs"/>
            </a:rPr>
            <a:t>Carmine.ruopolo@tesisquare.com</a:t>
          </a:r>
          <a:endParaRPr lang="en-US" sz="1400" kern="1200" dirty="0">
            <a:solidFill>
              <a:srgbClr val="FFC000"/>
            </a:solidFill>
            <a:latin typeface="Gill Sans MT"/>
            <a:ea typeface="+mn-ea"/>
            <a:cs typeface="+mn-cs"/>
          </a:endParaRPr>
        </a:p>
      </dgm:t>
    </dgm:pt>
    <dgm:pt modelId="{F0A8740B-686D-4D9A-AE9D-899D278B70DB}" type="parTrans" cxnId="{DE34A04A-4847-4358-82F6-74013A68E0B8}">
      <dgm:prSet/>
      <dgm:spPr/>
      <dgm:t>
        <a:bodyPr/>
        <a:lstStyle/>
        <a:p>
          <a:endParaRPr lang="en-US"/>
        </a:p>
      </dgm:t>
    </dgm:pt>
    <dgm:pt modelId="{7E6C0D6C-E2F7-4105-8C2E-F378BF0DA32D}" type="sibTrans" cxnId="{DE34A04A-4847-4358-82F6-74013A68E0B8}">
      <dgm:prSet/>
      <dgm:spPr/>
      <dgm:t>
        <a:bodyPr/>
        <a:lstStyle/>
        <a:p>
          <a:endParaRPr lang="en-US"/>
        </a:p>
      </dgm:t>
    </dgm:pt>
    <dgm:pt modelId="{E229DE4F-6B8C-4938-844F-112DC068C480}" type="pres">
      <dgm:prSet presAssocID="{C006B20F-C7AE-4ABE-BDAA-9C56F1AFABA5}" presName="hierChild1" presStyleCnt="0">
        <dgm:presLayoutVars>
          <dgm:chPref val="1"/>
          <dgm:dir/>
          <dgm:animOne val="branch"/>
          <dgm:animLvl val="lvl"/>
          <dgm:resizeHandles/>
        </dgm:presLayoutVars>
      </dgm:prSet>
      <dgm:spPr/>
    </dgm:pt>
    <dgm:pt modelId="{99C7B07A-F243-4473-97C8-818F0DF0370C}" type="pres">
      <dgm:prSet presAssocID="{B91D14BF-530B-43B2-B005-42DB93D2DCF5}" presName="hierRoot1" presStyleCnt="0"/>
      <dgm:spPr/>
    </dgm:pt>
    <dgm:pt modelId="{6E6CAE57-8F9F-4CEC-B944-42D940E69FBB}" type="pres">
      <dgm:prSet presAssocID="{B91D14BF-530B-43B2-B005-42DB93D2DCF5}" presName="composite" presStyleCnt="0"/>
      <dgm:spPr/>
    </dgm:pt>
    <dgm:pt modelId="{98D23D58-22AC-4A34-829F-AC877123B7E2}" type="pres">
      <dgm:prSet presAssocID="{B91D14BF-530B-43B2-B005-42DB93D2DCF5}" presName="image" presStyleLbl="node0" presStyleIdx="0" presStyleCnt="2"/>
      <dgm:spPr>
        <a:blipFill>
          <a:blip xmlns:r="http://schemas.openxmlformats.org/officeDocument/2006/relationships" r:embed="rId1"/>
          <a:srcRect/>
          <a:stretch>
            <a:fillRect/>
          </a:stretch>
        </a:blipFill>
      </dgm:spPr>
    </dgm:pt>
    <dgm:pt modelId="{089F3EBB-2B1A-4FD7-A5D4-4B55753E6FB1}" type="pres">
      <dgm:prSet presAssocID="{B91D14BF-530B-43B2-B005-42DB93D2DCF5}" presName="text" presStyleLbl="revTx" presStyleIdx="0" presStyleCnt="2">
        <dgm:presLayoutVars>
          <dgm:chPref val="3"/>
        </dgm:presLayoutVars>
      </dgm:prSet>
      <dgm:spPr/>
    </dgm:pt>
    <dgm:pt modelId="{F5C6351E-A263-4953-9D2B-F76743822915}" type="pres">
      <dgm:prSet presAssocID="{B91D14BF-530B-43B2-B005-42DB93D2DCF5}" presName="hierChild2" presStyleCnt="0"/>
      <dgm:spPr/>
    </dgm:pt>
    <dgm:pt modelId="{24381372-16E6-4757-ADD7-26527B883F79}" type="pres">
      <dgm:prSet presAssocID="{49128A62-6A7D-42A5-A482-E8EDB94C1256}" presName="hierRoot1" presStyleCnt="0"/>
      <dgm:spPr/>
    </dgm:pt>
    <dgm:pt modelId="{AFA0C041-31AD-46FE-BDE6-7A37B69533C8}" type="pres">
      <dgm:prSet presAssocID="{49128A62-6A7D-42A5-A482-E8EDB94C1256}" presName="composite" presStyleCnt="0"/>
      <dgm:spPr/>
    </dgm:pt>
    <dgm:pt modelId="{9B6B0B17-C0F4-4A08-B61E-863EBC41C05F}" type="pres">
      <dgm:prSet presAssocID="{49128A62-6A7D-42A5-A482-E8EDB94C1256}" presName="image" presStyleLbl="node0" presStyleIdx="1" presStyleCnt="2"/>
      <dgm:spPr>
        <a:blipFill>
          <a:blip xmlns:r="http://schemas.openxmlformats.org/officeDocument/2006/relationships" r:embed="rId2"/>
          <a:srcRect/>
          <a:stretch>
            <a:fillRect/>
          </a:stretch>
        </a:blipFill>
      </dgm:spPr>
    </dgm:pt>
    <dgm:pt modelId="{62CCE007-9613-42C3-AC5D-5FD32003E16E}" type="pres">
      <dgm:prSet presAssocID="{49128A62-6A7D-42A5-A482-E8EDB94C1256}" presName="text" presStyleLbl="revTx" presStyleIdx="1" presStyleCnt="2">
        <dgm:presLayoutVars>
          <dgm:chPref val="3"/>
        </dgm:presLayoutVars>
      </dgm:prSet>
      <dgm:spPr/>
    </dgm:pt>
    <dgm:pt modelId="{97535B00-F90F-498E-AA9D-735185FE4592}" type="pres">
      <dgm:prSet presAssocID="{49128A62-6A7D-42A5-A482-E8EDB94C1256}" presName="hierChild2" presStyleCnt="0"/>
      <dgm:spPr/>
    </dgm:pt>
  </dgm:ptLst>
  <dgm:cxnLst>
    <dgm:cxn modelId="{F6614C27-59E5-4FC6-83E3-E67A96A267B7}" srcId="{C006B20F-C7AE-4ABE-BDAA-9C56F1AFABA5}" destId="{B91D14BF-530B-43B2-B005-42DB93D2DCF5}" srcOrd="0" destOrd="0" parTransId="{395124D7-B8FA-45EF-BF96-B584F595E331}" sibTransId="{00AD03E6-C4F6-4D02-B52B-67DA8E166E47}"/>
    <dgm:cxn modelId="{DE34A04A-4847-4358-82F6-74013A68E0B8}" srcId="{C006B20F-C7AE-4ABE-BDAA-9C56F1AFABA5}" destId="{49128A62-6A7D-42A5-A482-E8EDB94C1256}" srcOrd="1" destOrd="0" parTransId="{F0A8740B-686D-4D9A-AE9D-899D278B70DB}" sibTransId="{7E6C0D6C-E2F7-4105-8C2E-F378BF0DA32D}"/>
    <dgm:cxn modelId="{D967608C-EB31-43DA-8E4A-B2C2CD3ED5FC}" type="presOf" srcId="{C006B20F-C7AE-4ABE-BDAA-9C56F1AFABA5}" destId="{E229DE4F-6B8C-4938-844F-112DC068C480}" srcOrd="0" destOrd="0" presId="urn:microsoft.com/office/officeart/2009/layout/CirclePictureHierarchy"/>
    <dgm:cxn modelId="{467082CF-0E17-404D-97F7-978A9032D105}" type="presOf" srcId="{B91D14BF-530B-43B2-B005-42DB93D2DCF5}" destId="{089F3EBB-2B1A-4FD7-A5D4-4B55753E6FB1}" srcOrd="0" destOrd="0" presId="urn:microsoft.com/office/officeart/2009/layout/CirclePictureHierarchy"/>
    <dgm:cxn modelId="{A7EA38F2-A59D-4A3B-B5D3-23AAB1716616}" type="presOf" srcId="{49128A62-6A7D-42A5-A482-E8EDB94C1256}" destId="{62CCE007-9613-42C3-AC5D-5FD32003E16E}" srcOrd="0" destOrd="0" presId="urn:microsoft.com/office/officeart/2009/layout/CirclePictureHierarchy"/>
    <dgm:cxn modelId="{08F2D977-08C8-41D1-835E-4B6805684BF9}" type="presParOf" srcId="{E229DE4F-6B8C-4938-844F-112DC068C480}" destId="{99C7B07A-F243-4473-97C8-818F0DF0370C}" srcOrd="0" destOrd="0" presId="urn:microsoft.com/office/officeart/2009/layout/CirclePictureHierarchy"/>
    <dgm:cxn modelId="{18A1D141-2803-43B6-9C59-EA780878A4B5}" type="presParOf" srcId="{99C7B07A-F243-4473-97C8-818F0DF0370C}" destId="{6E6CAE57-8F9F-4CEC-B944-42D940E69FBB}" srcOrd="0" destOrd="0" presId="urn:microsoft.com/office/officeart/2009/layout/CirclePictureHierarchy"/>
    <dgm:cxn modelId="{F5A3D4C6-1A23-45D7-857E-80DD4DA3FC99}" type="presParOf" srcId="{6E6CAE57-8F9F-4CEC-B944-42D940E69FBB}" destId="{98D23D58-22AC-4A34-829F-AC877123B7E2}" srcOrd="0" destOrd="0" presId="urn:microsoft.com/office/officeart/2009/layout/CirclePictureHierarchy"/>
    <dgm:cxn modelId="{D9DCF4F1-D8C5-42C5-8D95-85D0DFC809BA}" type="presParOf" srcId="{6E6CAE57-8F9F-4CEC-B944-42D940E69FBB}" destId="{089F3EBB-2B1A-4FD7-A5D4-4B55753E6FB1}" srcOrd="1" destOrd="0" presId="urn:microsoft.com/office/officeart/2009/layout/CirclePictureHierarchy"/>
    <dgm:cxn modelId="{F83BAE09-2543-4B17-AE28-0616F88C3D15}" type="presParOf" srcId="{99C7B07A-F243-4473-97C8-818F0DF0370C}" destId="{F5C6351E-A263-4953-9D2B-F76743822915}" srcOrd="1" destOrd="0" presId="urn:microsoft.com/office/officeart/2009/layout/CirclePictureHierarchy"/>
    <dgm:cxn modelId="{4A14CADF-FF1F-44FB-9116-6509E744DA69}" type="presParOf" srcId="{E229DE4F-6B8C-4938-844F-112DC068C480}" destId="{24381372-16E6-4757-ADD7-26527B883F79}" srcOrd="1" destOrd="0" presId="urn:microsoft.com/office/officeart/2009/layout/CirclePictureHierarchy"/>
    <dgm:cxn modelId="{4D966CF3-2C97-447F-818E-082FCC6CD705}" type="presParOf" srcId="{24381372-16E6-4757-ADD7-26527B883F79}" destId="{AFA0C041-31AD-46FE-BDE6-7A37B69533C8}" srcOrd="0" destOrd="0" presId="urn:microsoft.com/office/officeart/2009/layout/CirclePictureHierarchy"/>
    <dgm:cxn modelId="{73F19375-7E2D-43FB-9C50-84845729A071}" type="presParOf" srcId="{AFA0C041-31AD-46FE-BDE6-7A37B69533C8}" destId="{9B6B0B17-C0F4-4A08-B61E-863EBC41C05F}" srcOrd="0" destOrd="0" presId="urn:microsoft.com/office/officeart/2009/layout/CirclePictureHierarchy"/>
    <dgm:cxn modelId="{68852AEE-D81A-48C1-9059-99D8E0E9BEDF}" type="presParOf" srcId="{AFA0C041-31AD-46FE-BDE6-7A37B69533C8}" destId="{62CCE007-9613-42C3-AC5D-5FD32003E16E}" srcOrd="1" destOrd="0" presId="urn:microsoft.com/office/officeart/2009/layout/CirclePictureHierarchy"/>
    <dgm:cxn modelId="{D2ADCF53-F7E9-4277-B678-D5D4DBC08E44}" type="presParOf" srcId="{24381372-16E6-4757-ADD7-26527B883F79}" destId="{97535B00-F90F-498E-AA9D-735185FE4592}"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23D58-22AC-4A34-829F-AC877123B7E2}">
      <dsp:nvSpPr>
        <dsp:cNvPr id="0" name=""/>
        <dsp:cNvSpPr/>
      </dsp:nvSpPr>
      <dsp:spPr>
        <a:xfrm>
          <a:off x="1283" y="176139"/>
          <a:ext cx="2002019" cy="2002019"/>
        </a:xfrm>
        <a:prstGeom prst="ellipse">
          <a:avLst/>
        </a:prstGeom>
        <a:blipFill>
          <a:blip xmlns:r="http://schemas.openxmlformats.org/officeDocument/2006/relationships" r:embed="rId1"/>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9F3EBB-2B1A-4FD7-A5D4-4B55753E6FB1}">
      <dsp:nvSpPr>
        <dsp:cNvPr id="0" name=""/>
        <dsp:cNvSpPr/>
      </dsp:nvSpPr>
      <dsp:spPr>
        <a:xfrm>
          <a:off x="2003302" y="171134"/>
          <a:ext cx="3003028" cy="2002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FR" sz="3000" kern="1200" dirty="0">
              <a:solidFill>
                <a:srgbClr val="FFC000"/>
              </a:solidFill>
            </a:rPr>
            <a:t>Chair</a:t>
          </a:r>
          <a:r>
            <a:rPr lang="fr-FR" sz="2700" kern="1200" dirty="0">
              <a:solidFill>
                <a:srgbClr val="FFC000"/>
              </a:solidFill>
            </a:rPr>
            <a:t>  </a:t>
          </a:r>
        </a:p>
        <a:p>
          <a:pPr marL="0" lvl="0" indent="0" algn="l" defTabSz="1333500">
            <a:lnSpc>
              <a:spcPct val="90000"/>
            </a:lnSpc>
            <a:spcBef>
              <a:spcPct val="0"/>
            </a:spcBef>
            <a:spcAft>
              <a:spcPct val="35000"/>
            </a:spcAft>
            <a:buNone/>
          </a:pPr>
          <a:r>
            <a:rPr lang="fr-FR" sz="2400" kern="1200" dirty="0">
              <a:solidFill>
                <a:srgbClr val="FFC000"/>
              </a:solidFill>
            </a:rPr>
            <a:t>Arthur Paijens</a:t>
          </a:r>
        </a:p>
        <a:p>
          <a:pPr marL="0" lvl="0" indent="0" algn="l" defTabSz="1333500">
            <a:lnSpc>
              <a:spcPct val="90000"/>
            </a:lnSpc>
            <a:spcBef>
              <a:spcPct val="0"/>
            </a:spcBef>
            <a:spcAft>
              <a:spcPct val="35000"/>
            </a:spcAft>
            <a:buNone/>
          </a:pPr>
          <a:r>
            <a:rPr lang="fr-FR" sz="1800" kern="1200" dirty="0">
              <a:solidFill>
                <a:srgbClr val="FFC000"/>
              </a:solidFill>
            </a:rPr>
            <a:t>Arthur.paijens@banqup.com</a:t>
          </a:r>
          <a:endParaRPr lang="en-US" sz="1800" kern="1200" dirty="0">
            <a:solidFill>
              <a:srgbClr val="FFC000"/>
            </a:solidFill>
          </a:endParaRPr>
        </a:p>
      </dsp:txBody>
      <dsp:txXfrm>
        <a:off x="2003302" y="171134"/>
        <a:ext cx="3003028" cy="2002019"/>
      </dsp:txXfrm>
    </dsp:sp>
    <dsp:sp modelId="{9B6B0B17-C0F4-4A08-B61E-863EBC41C05F}">
      <dsp:nvSpPr>
        <dsp:cNvPr id="0" name=""/>
        <dsp:cNvSpPr/>
      </dsp:nvSpPr>
      <dsp:spPr>
        <a:xfrm>
          <a:off x="5506836" y="176139"/>
          <a:ext cx="2002019" cy="2002019"/>
        </a:xfrm>
        <a:prstGeom prst="ellipse">
          <a:avLst/>
        </a:prstGeom>
        <a:blipFill>
          <a:blip xmlns:r="http://schemas.openxmlformats.org/officeDocument/2006/relationships" r:embed="rId2"/>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CCE007-9613-42C3-AC5D-5FD32003E16E}">
      <dsp:nvSpPr>
        <dsp:cNvPr id="0" name=""/>
        <dsp:cNvSpPr/>
      </dsp:nvSpPr>
      <dsp:spPr>
        <a:xfrm>
          <a:off x="7508855" y="171134"/>
          <a:ext cx="3003028" cy="2002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FR" sz="3000" kern="1200" dirty="0">
              <a:solidFill>
                <a:srgbClr val="FFC000"/>
              </a:solidFill>
              <a:latin typeface="Gill Sans MT"/>
              <a:ea typeface="+mn-ea"/>
              <a:cs typeface="+mn-cs"/>
            </a:rPr>
            <a:t>Vice-chair </a:t>
          </a:r>
        </a:p>
        <a:p>
          <a:pPr marL="0" lvl="0" indent="0" algn="l" defTabSz="1333500">
            <a:lnSpc>
              <a:spcPct val="90000"/>
            </a:lnSpc>
            <a:spcBef>
              <a:spcPct val="0"/>
            </a:spcBef>
            <a:spcAft>
              <a:spcPct val="35000"/>
            </a:spcAft>
            <a:buNone/>
          </a:pPr>
          <a:r>
            <a:rPr lang="fr-FR" sz="2400" kern="1200" dirty="0">
              <a:solidFill>
                <a:srgbClr val="FFC000"/>
              </a:solidFill>
              <a:latin typeface="Gill Sans MT"/>
              <a:ea typeface="+mn-ea"/>
              <a:cs typeface="+mn-cs"/>
            </a:rPr>
            <a:t>Carmine Ruopolo</a:t>
          </a:r>
        </a:p>
        <a:p>
          <a:pPr marL="0" lvl="0" indent="0" algn="l" defTabSz="1333500">
            <a:lnSpc>
              <a:spcPct val="90000"/>
            </a:lnSpc>
            <a:spcBef>
              <a:spcPct val="0"/>
            </a:spcBef>
            <a:spcAft>
              <a:spcPct val="35000"/>
            </a:spcAft>
            <a:buNone/>
          </a:pPr>
          <a:r>
            <a:rPr lang="fr-FR" sz="1400" kern="1200" dirty="0">
              <a:solidFill>
                <a:srgbClr val="FFC000"/>
              </a:solidFill>
              <a:latin typeface="Gill Sans MT"/>
              <a:ea typeface="+mn-ea"/>
              <a:cs typeface="+mn-cs"/>
            </a:rPr>
            <a:t>Carmine.ruopolo@tesisquare.com</a:t>
          </a:r>
          <a:endParaRPr lang="en-US" sz="1400" kern="1200" dirty="0">
            <a:solidFill>
              <a:srgbClr val="FFC000"/>
            </a:solidFill>
            <a:latin typeface="Gill Sans MT"/>
            <a:ea typeface="+mn-ea"/>
            <a:cs typeface="+mn-cs"/>
          </a:endParaRPr>
        </a:p>
      </dsp:txBody>
      <dsp:txXfrm>
        <a:off x="7508855" y="171134"/>
        <a:ext cx="3003028" cy="2002019"/>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242772F6-270A-44E6-B342-EC8EE41D9908}" type="datetimeFigureOut">
              <a:rPr lang="en-US" smtClean="0"/>
              <a:t>3/26/2026</a:t>
            </a:fld>
            <a:endParaRPr lang="en-US"/>
          </a:p>
        </p:txBody>
      </p:sp>
      <p:sp>
        <p:nvSpPr>
          <p:cNvPr id="4" name="Footer Placeholder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450" y="9440863"/>
            <a:ext cx="2949575" cy="498475"/>
          </a:xfrm>
          <a:prstGeom prst="rect">
            <a:avLst/>
          </a:prstGeom>
        </p:spPr>
        <p:txBody>
          <a:bodyPr vert="horz" lIns="91440" tIns="45720" rIns="91440" bIns="45720" rtlCol="0" anchor="b"/>
          <a:lstStyle>
            <a:lvl1pPr algn="r">
              <a:defRPr sz="1200"/>
            </a:lvl1pPr>
          </a:lstStyle>
          <a:p>
            <a:fld id="{E278D1EC-580D-41AA-8ECD-36003A4B937E}" type="slidenum">
              <a:rPr lang="en-US" smtClean="0"/>
              <a:t>‹#›</a:t>
            </a:fld>
            <a:endParaRPr lang="en-US"/>
          </a:p>
        </p:txBody>
      </p:sp>
    </p:spTree>
    <p:extLst>
      <p:ext uri="{BB962C8B-B14F-4D97-AF65-F5344CB8AC3E}">
        <p14:creationId xmlns:p14="http://schemas.microsoft.com/office/powerpoint/2010/main" val="1806009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6967"/>
          </a:xfrm>
          <a:prstGeom prst="rect">
            <a:avLst/>
          </a:prstGeom>
        </p:spPr>
        <p:txBody>
          <a:bodyPr vert="horz" lIns="95680" tIns="47840" rIns="95680" bIns="47840" rtlCol="0"/>
          <a:lstStyle>
            <a:lvl1pPr algn="l">
              <a:defRPr sz="1300"/>
            </a:lvl1pPr>
          </a:lstStyle>
          <a:p>
            <a:endParaRPr lang="en-US" dirty="0"/>
          </a:p>
        </p:txBody>
      </p:sp>
      <p:sp>
        <p:nvSpPr>
          <p:cNvPr id="3" name="Date Placeholder 2"/>
          <p:cNvSpPr>
            <a:spLocks noGrp="1"/>
          </p:cNvSpPr>
          <p:nvPr>
            <p:ph type="dt" idx="1"/>
          </p:nvPr>
        </p:nvSpPr>
        <p:spPr>
          <a:xfrm>
            <a:off x="3854940" y="1"/>
            <a:ext cx="2949099" cy="496967"/>
          </a:xfrm>
          <a:prstGeom prst="rect">
            <a:avLst/>
          </a:prstGeom>
        </p:spPr>
        <p:txBody>
          <a:bodyPr vert="horz" lIns="95680" tIns="47840" rIns="95680" bIns="47840" rtlCol="0"/>
          <a:lstStyle>
            <a:lvl1pPr algn="r">
              <a:defRPr sz="1300"/>
            </a:lvl1pPr>
          </a:lstStyle>
          <a:p>
            <a:fld id="{D622C7AC-C93F-4C56-9A9E-E357A6C5FB5A}" type="datetimeFigureOut">
              <a:rPr lang="en-US" smtClean="0"/>
              <a:t>3/26/2026</a:t>
            </a:fld>
            <a:endParaRPr lang="en-US" dirty="0"/>
          </a:p>
        </p:txBody>
      </p:sp>
      <p:sp>
        <p:nvSpPr>
          <p:cNvPr id="4" name="Slide Image Placehold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5680" tIns="47840" rIns="95680" bIns="47840" rtlCol="0" anchor="ctr"/>
          <a:lstStyle/>
          <a:p>
            <a:endParaRPr lang="en-US" dirty="0"/>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5680" tIns="47840" rIns="95680" bIns="4784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7"/>
            <a:ext cx="2949099" cy="496967"/>
          </a:xfrm>
          <a:prstGeom prst="rect">
            <a:avLst/>
          </a:prstGeom>
        </p:spPr>
        <p:txBody>
          <a:bodyPr vert="horz" lIns="95680" tIns="47840" rIns="95680" bIns="47840"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54940" y="9440647"/>
            <a:ext cx="2949099" cy="496967"/>
          </a:xfrm>
          <a:prstGeom prst="rect">
            <a:avLst/>
          </a:prstGeom>
        </p:spPr>
        <p:txBody>
          <a:bodyPr vert="horz" lIns="95680" tIns="47840" rIns="95680" bIns="47840" rtlCol="0" anchor="b"/>
          <a:lstStyle>
            <a:lvl1pPr algn="r">
              <a:defRPr sz="1300"/>
            </a:lvl1pPr>
          </a:lstStyle>
          <a:p>
            <a:fld id="{567294A0-8001-4AAF-94E5-3DDC4A9745AA}" type="slidenum">
              <a:rPr lang="en-US" smtClean="0"/>
              <a:t>‹#›</a:t>
            </a:fld>
            <a:endParaRPr lang="en-US" dirty="0"/>
          </a:p>
        </p:txBody>
      </p:sp>
    </p:spTree>
    <p:extLst>
      <p:ext uri="{BB962C8B-B14F-4D97-AF65-F5344CB8AC3E}">
        <p14:creationId xmlns:p14="http://schemas.microsoft.com/office/powerpoint/2010/main" val="658482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chemeClr val="accent1">
                <a:lumMod val="95000"/>
                <a:lumOff val="5000"/>
              </a:schemeClr>
            </a:gs>
            <a:gs pos="29000">
              <a:schemeClr val="accent1">
                <a:lumMod val="60000"/>
              </a:schemeClr>
            </a:gs>
          </a:gsLst>
          <a:lin ang="10800000" scaled="1"/>
          <a:tileRect/>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06552"/>
            <a:ext cx="9144000" cy="990600"/>
          </a:xfrm>
        </p:spPr>
        <p:txBody>
          <a:bodyPr anchor="t" anchorCtr="0"/>
          <a:lstStyle>
            <a:lvl1pPr algn="r">
              <a:defRPr sz="3200">
                <a:solidFill>
                  <a:srgbClr val="4CAF88"/>
                </a:solidFill>
                <a:latin typeface="OpenSans"/>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rgbClr val="E8A600"/>
                </a:solidFill>
                <a:latin typeface="OpenSans"/>
                <a:ea typeface="+mj-ea"/>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Rectangle 21"/>
          <p:cNvSpPr/>
          <p:nvPr/>
        </p:nvSpPr>
        <p:spPr>
          <a:xfrm>
            <a:off x="1206500" y="3648075"/>
            <a:ext cx="64964"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a:off x="1206500" y="5048250"/>
            <a:ext cx="64964"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pic>
        <p:nvPicPr>
          <p:cNvPr id="3" name="Picture 2" descr="A blue letter on a black background&#10;&#10;Description automatically generated">
            <a:extLst>
              <a:ext uri="{FF2B5EF4-FFF2-40B4-BE49-F238E27FC236}">
                <a16:creationId xmlns:a16="http://schemas.microsoft.com/office/drawing/2014/main" id="{352D8A96-6F62-080B-052F-7001E78D3819}"/>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2886556" y="824313"/>
            <a:ext cx="7066159" cy="1803949"/>
          </a:xfrm>
          <a:prstGeom prst="rect">
            <a:avLst/>
          </a:prstGeom>
        </p:spPr>
      </p:pic>
      <p:pic>
        <p:nvPicPr>
          <p:cNvPr id="5" name="Picture 4" descr="A blue planet with colorful lines and dots&#10;&#10;Description automatically generated">
            <a:extLst>
              <a:ext uri="{FF2B5EF4-FFF2-40B4-BE49-F238E27FC236}">
                <a16:creationId xmlns:a16="http://schemas.microsoft.com/office/drawing/2014/main" id="{5ACDBF91-BD98-63EE-4CA5-CEB8E26E2CF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32" y="1700807"/>
            <a:ext cx="5528749" cy="5157193"/>
          </a:xfrm>
          <a:prstGeom prst="rect">
            <a:avLst/>
          </a:prstGeom>
        </p:spPr>
      </p:pic>
    </p:spTree>
    <p:extLst>
      <p:ext uri="{BB962C8B-B14F-4D97-AF65-F5344CB8AC3E}">
        <p14:creationId xmlns:p14="http://schemas.microsoft.com/office/powerpoint/2010/main" val="2257458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sz="half" idx="10"/>
          </p:nvPr>
        </p:nvSpPr>
        <p:spPr>
          <a:xfrm>
            <a:off x="609600" y="6375608"/>
            <a:ext cx="1650037" cy="365760"/>
          </a:xfrm>
        </p:spPr>
        <p:txBody>
          <a:bodyPr/>
          <a:lstStyle>
            <a:lvl1pPr>
              <a:defRPr>
                <a:latin typeface="OpenSans"/>
              </a:defRPr>
            </a:lvl1pPr>
          </a:lstStyle>
          <a:p>
            <a:fld id="{569793F4-EB68-4FAE-931F-B0C2565421AC}" type="datetime3">
              <a:rPr lang="en-US" smtClean="0"/>
              <a:pPr/>
              <a:t>26 March 2026</a:t>
            </a:fld>
            <a:endParaRPr lang="en-US" dirty="0"/>
          </a:p>
        </p:txBody>
      </p:sp>
      <p:sp>
        <p:nvSpPr>
          <p:cNvPr id="4" name="Text Placeholder 12">
            <a:extLst>
              <a:ext uri="{FF2B5EF4-FFF2-40B4-BE49-F238E27FC236}">
                <a16:creationId xmlns:a16="http://schemas.microsoft.com/office/drawing/2014/main" id="{5860D71C-67F4-9CE6-4278-9C9F790079EA}"/>
              </a:ext>
            </a:extLst>
          </p:cNvPr>
          <p:cNvSpPr>
            <a:spLocks noGrp="1"/>
          </p:cNvSpPr>
          <p:nvPr>
            <p:ph idx="1"/>
          </p:nvPr>
        </p:nvSpPr>
        <p:spPr>
          <a:xfrm>
            <a:off x="551384" y="1124744"/>
            <a:ext cx="11031016" cy="5004784"/>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Tree>
    <p:extLst>
      <p:ext uri="{BB962C8B-B14F-4D97-AF65-F5344CB8AC3E}">
        <p14:creationId xmlns:p14="http://schemas.microsoft.com/office/powerpoint/2010/main" val="2214593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sz="half" idx="10"/>
          </p:nvPr>
        </p:nvSpPr>
        <p:spPr>
          <a:xfrm>
            <a:off x="609600" y="6375608"/>
            <a:ext cx="1650037" cy="365760"/>
          </a:xfrm>
        </p:spPr>
        <p:txBody>
          <a:bodyPr/>
          <a:lstStyle>
            <a:lvl1pPr>
              <a:defRPr>
                <a:latin typeface="OpenSans"/>
              </a:defRPr>
            </a:lvl1pPr>
          </a:lstStyle>
          <a:p>
            <a:fld id="{569793F4-EB68-4FAE-931F-B0C2565421AC}" type="datetime3">
              <a:rPr lang="en-US" smtClean="0"/>
              <a:pPr/>
              <a:t>26 March 2026</a:t>
            </a:fld>
            <a:endParaRPr lang="en-US" dirty="0"/>
          </a:p>
        </p:txBody>
      </p:sp>
      <p:sp>
        <p:nvSpPr>
          <p:cNvPr id="4" name="Text Placeholder 12">
            <a:extLst>
              <a:ext uri="{FF2B5EF4-FFF2-40B4-BE49-F238E27FC236}">
                <a16:creationId xmlns:a16="http://schemas.microsoft.com/office/drawing/2014/main" id="{5860D71C-67F4-9CE6-4278-9C9F790079EA}"/>
              </a:ext>
            </a:extLst>
          </p:cNvPr>
          <p:cNvSpPr>
            <a:spLocks noGrp="1"/>
          </p:cNvSpPr>
          <p:nvPr>
            <p:ph idx="1"/>
          </p:nvPr>
        </p:nvSpPr>
        <p:spPr>
          <a:xfrm>
            <a:off x="551384" y="1124744"/>
            <a:ext cx="5184576" cy="5004784"/>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5" name="Text Placeholder 12">
            <a:extLst>
              <a:ext uri="{FF2B5EF4-FFF2-40B4-BE49-F238E27FC236}">
                <a16:creationId xmlns:a16="http://schemas.microsoft.com/office/drawing/2014/main" id="{07251D39-3B62-EEBB-2C80-7CC2BC1A2835}"/>
              </a:ext>
            </a:extLst>
          </p:cNvPr>
          <p:cNvSpPr>
            <a:spLocks noGrp="1"/>
          </p:cNvSpPr>
          <p:nvPr>
            <p:ph idx="11"/>
          </p:nvPr>
        </p:nvSpPr>
        <p:spPr>
          <a:xfrm>
            <a:off x="6168008" y="1119245"/>
            <a:ext cx="5328592" cy="5004784"/>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Tree>
    <p:extLst>
      <p:ext uri="{BB962C8B-B14F-4D97-AF65-F5344CB8AC3E}">
        <p14:creationId xmlns:p14="http://schemas.microsoft.com/office/powerpoint/2010/main" val="15130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7" name="Date Placeholder 2"/>
          <p:cNvSpPr>
            <a:spLocks noGrp="1"/>
          </p:cNvSpPr>
          <p:nvPr>
            <p:ph type="dt" sz="half" idx="10"/>
          </p:nvPr>
        </p:nvSpPr>
        <p:spPr>
          <a:xfrm>
            <a:off x="629539" y="6375608"/>
            <a:ext cx="1650037" cy="365760"/>
          </a:xfrm>
        </p:spPr>
        <p:txBody>
          <a:bodyPr/>
          <a:lstStyle>
            <a:lvl1pPr>
              <a:defRPr>
                <a:latin typeface="OpenSans"/>
              </a:defRPr>
            </a:lvl1pPr>
          </a:lstStyle>
          <a:p>
            <a:fld id="{297F2D40-1F49-409B-ADB9-B6D2B79A00C0}" type="datetime3">
              <a:rPr lang="en-US" smtClean="0"/>
              <a:pPr/>
              <a:t>26 March 2026</a:t>
            </a:fld>
            <a:endParaRPr lang="en-US" dirty="0"/>
          </a:p>
        </p:txBody>
      </p:sp>
      <p:sp>
        <p:nvSpPr>
          <p:cNvPr id="8" name="Date Placeholder 13"/>
          <p:cNvSpPr txBox="1">
            <a:spLocks/>
          </p:cNvSpPr>
          <p:nvPr userDrawn="1"/>
        </p:nvSpPr>
        <p:spPr>
          <a:xfrm>
            <a:off x="5898908" y="6348929"/>
            <a:ext cx="394184" cy="365760"/>
          </a:xfrm>
          <a:prstGeom prst="rect">
            <a:avLst/>
          </a:prstGeom>
        </p:spPr>
        <p:txBody>
          <a:bodyPr vert="horz"/>
          <a:lstStyle>
            <a:defPPr>
              <a:defRPr lang="en-US"/>
            </a:defPPr>
            <a:lvl1pPr marL="0" algn="l" defTabSz="914400" rtl="0" eaLnBrk="1" latinLnBrk="0" hangingPunct="1">
              <a:defRPr kumimoji="0" sz="1000" kern="1200">
                <a:solidFill>
                  <a:schemeClr val="accent1"/>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EDE01D1-3912-4BAA-8C10-D1AC11A05716}" type="slidenum">
              <a:rPr lang="en-US" sz="1000" smtClean="0"/>
              <a:pPr algn="r"/>
              <a:t>‹#›</a:t>
            </a:fld>
            <a:endParaRPr lang="en-US" sz="1000" dirty="0"/>
          </a:p>
        </p:txBody>
      </p:sp>
      <p:sp>
        <p:nvSpPr>
          <p:cNvPr id="2" name="Title Placeholder 21">
            <a:extLst>
              <a:ext uri="{FF2B5EF4-FFF2-40B4-BE49-F238E27FC236}">
                <a16:creationId xmlns:a16="http://schemas.microsoft.com/office/drawing/2014/main" id="{67C34E64-6B61-64BC-31CD-D01726FA409F}"/>
              </a:ext>
            </a:extLst>
          </p:cNvPr>
          <p:cNvSpPr>
            <a:spLocks noGrp="1"/>
          </p:cNvSpPr>
          <p:nvPr>
            <p:ph type="title"/>
          </p:nvPr>
        </p:nvSpPr>
        <p:spPr>
          <a:xfrm>
            <a:off x="551384" y="243668"/>
            <a:ext cx="11025092" cy="522312"/>
          </a:xfrm>
          <a:prstGeom prst="rect">
            <a:avLst/>
          </a:prstGeom>
          <a:noFill/>
          <a:ln>
            <a:noFill/>
          </a:ln>
        </p:spPr>
        <p:txBody>
          <a:bodyPr vert="horz" anchor="b" anchorCtr="0">
            <a:normAutofit/>
          </a:bodyPr>
          <a:lstStyle/>
          <a:p>
            <a:r>
              <a:rPr kumimoji="0" lang="en-US"/>
              <a:t>Click to edit Master title style</a:t>
            </a:r>
            <a:endParaRPr kumimoji="0" lang="en-US" dirty="0"/>
          </a:p>
        </p:txBody>
      </p:sp>
      <p:pic>
        <p:nvPicPr>
          <p:cNvPr id="3" name="Picture 2" descr="A blue letter on a black background&#10;&#10;Description automatically generated">
            <a:extLst>
              <a:ext uri="{FF2B5EF4-FFF2-40B4-BE49-F238E27FC236}">
                <a16:creationId xmlns:a16="http://schemas.microsoft.com/office/drawing/2014/main" id="{739E870F-E04A-2C4B-AEEE-AB72DBE999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2464" y="6439093"/>
            <a:ext cx="1372839" cy="35047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sz="half" idx="10"/>
          </p:nvPr>
        </p:nvSpPr>
        <p:spPr>
          <a:xfrm>
            <a:off x="609600" y="6375608"/>
            <a:ext cx="1650037" cy="365760"/>
          </a:xfrm>
        </p:spPr>
        <p:txBody>
          <a:bodyPr/>
          <a:lstStyle>
            <a:lvl1pPr>
              <a:defRPr>
                <a:latin typeface="OpenSans"/>
              </a:defRPr>
            </a:lvl1pPr>
          </a:lstStyle>
          <a:p>
            <a:fld id="{569793F4-EB68-4FAE-931F-B0C2565421AC}" type="datetime3">
              <a:rPr lang="en-US" smtClean="0"/>
              <a:pPr/>
              <a:t>26 March 2026</a:t>
            </a:fld>
            <a:endParaRPr lang="en-US" dirty="0"/>
          </a:p>
        </p:txBody>
      </p:sp>
    </p:spTree>
    <p:extLst>
      <p:ext uri="{BB962C8B-B14F-4D97-AF65-F5344CB8AC3E}">
        <p14:creationId xmlns:p14="http://schemas.microsoft.com/office/powerpoint/2010/main" val="4288459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9954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551384" y="243668"/>
            <a:ext cx="11025092" cy="522312"/>
          </a:xfrm>
          <a:prstGeom prst="rect">
            <a:avLst/>
          </a:prstGeom>
          <a:noFill/>
          <a:ln>
            <a:noFill/>
          </a:ln>
        </p:spPr>
        <p:txBody>
          <a:bodyPr vert="horz" anchor="b"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551384" y="1124744"/>
            <a:ext cx="11031016" cy="5004784"/>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09600" y="6375608"/>
            <a:ext cx="1650037" cy="365760"/>
          </a:xfrm>
          <a:prstGeom prst="rect">
            <a:avLst/>
          </a:prstGeom>
        </p:spPr>
        <p:txBody>
          <a:bodyPr vert="horz"/>
          <a:lstStyle>
            <a:lvl1pPr algn="l" eaLnBrk="1" latinLnBrk="0" hangingPunct="1">
              <a:defRPr kumimoji="0" sz="800">
                <a:solidFill>
                  <a:schemeClr val="accent1"/>
                </a:solidFill>
                <a:latin typeface="Calibri" pitchFamily="34" charset="0"/>
                <a:cs typeface="Calibri" pitchFamily="34" charset="0"/>
              </a:defRPr>
            </a:lvl1pPr>
          </a:lstStyle>
          <a:p>
            <a:fld id="{569793F4-EB68-4FAE-931F-B0C2565421AC}" type="datetime3">
              <a:rPr lang="en-US" smtClean="0"/>
              <a:pPr/>
              <a:t>26 March 2026</a:t>
            </a:fld>
            <a:endParaRPr lang="en-US" dirty="0"/>
          </a:p>
        </p:txBody>
      </p:sp>
      <p:sp>
        <p:nvSpPr>
          <p:cNvPr id="31" name="Date Placeholder 13"/>
          <p:cNvSpPr txBox="1">
            <a:spLocks/>
          </p:cNvSpPr>
          <p:nvPr/>
        </p:nvSpPr>
        <p:spPr>
          <a:xfrm>
            <a:off x="5735960" y="6353175"/>
            <a:ext cx="360040" cy="365760"/>
          </a:xfrm>
          <a:prstGeom prst="rect">
            <a:avLst/>
          </a:prstGeom>
        </p:spPr>
        <p:txBody>
          <a:bodyPr vert="horz"/>
          <a:lstStyle>
            <a:defPPr>
              <a:defRPr lang="en-US"/>
            </a:defPPr>
            <a:lvl1pPr marL="0" algn="l" defTabSz="914400" rtl="0" eaLnBrk="1" latinLnBrk="0" hangingPunct="1">
              <a:defRPr kumimoji="0" sz="1000" kern="1200">
                <a:solidFill>
                  <a:schemeClr val="accent1"/>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EDE01D1-3912-4BAA-8C10-D1AC11A05716}" type="slidenum">
              <a:rPr lang="en-US" sz="1000" smtClean="0"/>
              <a:pPr algn="r"/>
              <a:t>‹#›</a:t>
            </a:fld>
            <a:endParaRPr lang="en-US" sz="1000" dirty="0"/>
          </a:p>
        </p:txBody>
      </p:sp>
      <p:sp>
        <p:nvSpPr>
          <p:cNvPr id="2" name="Straight Connector 1">
            <a:extLst>
              <a:ext uri="{FF2B5EF4-FFF2-40B4-BE49-F238E27FC236}">
                <a16:creationId xmlns:a16="http://schemas.microsoft.com/office/drawing/2014/main" id="{8A0BB7AF-DB13-6C6B-3320-F617BF7AB950}"/>
              </a:ext>
            </a:extLst>
          </p:cNvPr>
          <p:cNvSpPr>
            <a:spLocks noChangeShapeType="1"/>
          </p:cNvSpPr>
          <p:nvPr/>
        </p:nvSpPr>
        <p:spPr bwMode="auto">
          <a:xfrm>
            <a:off x="545460" y="765980"/>
            <a:ext cx="11031016" cy="12010"/>
          </a:xfrm>
          <a:prstGeom prst="line">
            <a:avLst/>
          </a:prstGeom>
          <a:ln w="31750">
            <a:solidFill>
              <a:schemeClr val="accent2">
                <a:lumMod val="20000"/>
                <a:lumOff val="80000"/>
              </a:schemeClr>
            </a:solidFill>
            <a:headEnd type="none" w="med" len="med"/>
            <a:tailEnd type="none" w="med" len="med"/>
          </a:ln>
          <a:effectLst>
            <a:outerShdw blurRad="50800" dist="43000" dir="5400000" rotWithShape="0">
              <a:schemeClr val="bg1">
                <a:alpha val="40000"/>
              </a:schemeClr>
            </a:outerShdw>
          </a:effectLst>
        </p:spPr>
        <p:style>
          <a:lnRef idx="3">
            <a:schemeClr val="accent2"/>
          </a:lnRef>
          <a:fillRef idx="0">
            <a:schemeClr val="accent2"/>
          </a:fillRef>
          <a:effectRef idx="2">
            <a:schemeClr val="accent2"/>
          </a:effectRef>
          <a:fontRef idx="minor">
            <a:schemeClr val="tx1"/>
          </a:fontRef>
        </p:style>
        <p:txBody>
          <a:bodyPr vert="horz" wrap="square" lIns="91440" tIns="45720" rIns="91440" bIns="45720" anchor="t" compatLnSpc="1"/>
          <a:lstStyle/>
          <a:p>
            <a:endParaRPr kumimoji="0" lang="en-US" sz="1800" dirty="0"/>
          </a:p>
        </p:txBody>
      </p:sp>
      <p:sp>
        <p:nvSpPr>
          <p:cNvPr id="3" name="Straight Connector 2">
            <a:extLst>
              <a:ext uri="{FF2B5EF4-FFF2-40B4-BE49-F238E27FC236}">
                <a16:creationId xmlns:a16="http://schemas.microsoft.com/office/drawing/2014/main" id="{6602E888-7C5E-A39D-1C91-05312A148E1C}"/>
              </a:ext>
            </a:extLst>
          </p:cNvPr>
          <p:cNvSpPr>
            <a:spLocks noChangeShapeType="1"/>
          </p:cNvSpPr>
          <p:nvPr userDrawn="1"/>
        </p:nvSpPr>
        <p:spPr bwMode="auto">
          <a:xfrm>
            <a:off x="545460" y="765980"/>
            <a:ext cx="11031016" cy="12010"/>
          </a:xfrm>
          <a:prstGeom prst="line">
            <a:avLst/>
          </a:prstGeom>
          <a:ln w="0">
            <a:solidFill>
              <a:srgbClr val="4CAF88"/>
            </a:solidFill>
            <a:headEnd type="none" w="med" len="med"/>
            <a:tailEnd type="none" w="med" len="med"/>
          </a:ln>
          <a:effectLst>
            <a:outerShdw blurRad="50800" dir="6180000" sx="66000" sy="66000" rotWithShape="0">
              <a:srgbClr val="4CAF88">
                <a:alpha val="46000"/>
              </a:srgbClr>
            </a:outerShdw>
          </a:effectLst>
        </p:spPr>
        <p:style>
          <a:lnRef idx="3">
            <a:schemeClr val="accent2"/>
          </a:lnRef>
          <a:fillRef idx="0">
            <a:schemeClr val="accent2"/>
          </a:fillRef>
          <a:effectRef idx="2">
            <a:schemeClr val="accent2"/>
          </a:effectRef>
          <a:fontRef idx="minor">
            <a:schemeClr val="tx1"/>
          </a:fontRef>
        </p:style>
        <p:txBody>
          <a:bodyPr vert="horz" wrap="square" lIns="91440" tIns="45720" rIns="91440" bIns="45720" anchor="t" compatLnSpc="1"/>
          <a:lstStyle/>
          <a:p>
            <a:endParaRPr kumimoji="0" lang="en-US" sz="1800" dirty="0"/>
          </a:p>
        </p:txBody>
      </p:sp>
      <p:pic>
        <p:nvPicPr>
          <p:cNvPr id="5" name="Picture 4" descr="A blue letter on a black background&#10;&#10;Description automatically generated">
            <a:extLst>
              <a:ext uri="{FF2B5EF4-FFF2-40B4-BE49-F238E27FC236}">
                <a16:creationId xmlns:a16="http://schemas.microsoft.com/office/drawing/2014/main" id="{7522CA54-6EF0-8E8A-9859-26921C425A9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272464" y="6439093"/>
            <a:ext cx="1372839" cy="350477"/>
          </a:xfrm>
          <a:prstGeom prst="rect">
            <a:avLst/>
          </a:prstGeom>
        </p:spPr>
      </p:pic>
    </p:spTree>
    <p:extLst>
      <p:ext uri="{BB962C8B-B14F-4D97-AF65-F5344CB8AC3E}">
        <p14:creationId xmlns:p14="http://schemas.microsoft.com/office/powerpoint/2010/main" val="4132536880"/>
      </p:ext>
    </p:extLst>
  </p:cSld>
  <p:clrMap bg1="lt1" tx1="dk1" bg2="lt2" tx2="dk2" accent1="accent1" accent2="accent2" accent3="accent3" accent4="accent4" accent5="accent5" accent6="accent6" hlink="hlink" folHlink="folHlink"/>
  <p:sldLayoutIdLst>
    <p:sldLayoutId id="2147483939" r:id="rId1"/>
    <p:sldLayoutId id="2147483944" r:id="rId2"/>
    <p:sldLayoutId id="2147483945" r:id="rId3"/>
    <p:sldLayoutId id="2147483739" r:id="rId4"/>
    <p:sldLayoutId id="2147483742" r:id="rId5"/>
    <p:sldLayoutId id="2147483946" r:id="rId6"/>
  </p:sldLayoutIdLst>
  <p:hf sldNum="0" hdr="0" ftr="0"/>
  <p:txStyles>
    <p:titleStyle>
      <a:lvl1pPr algn="l" rtl="0" eaLnBrk="1" latinLnBrk="0" hangingPunct="1">
        <a:spcBef>
          <a:spcPct val="0"/>
        </a:spcBef>
        <a:buNone/>
        <a:defRPr kumimoji="0" sz="3200" kern="1200">
          <a:solidFill>
            <a:srgbClr val="4CAF88"/>
          </a:solidFill>
          <a:latin typeface="OpenSans"/>
          <a:ea typeface="+mj-ea"/>
          <a:cs typeface="Calibri" pitchFamily="34" charset="0"/>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accent1"/>
          </a:solidFill>
          <a:latin typeface="OpenSans"/>
          <a:ea typeface="+mn-ea"/>
          <a:cs typeface="Calibri" pitchFamily="34" charset="0"/>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accent1"/>
          </a:solidFill>
          <a:latin typeface="OpenSans"/>
          <a:ea typeface="+mn-ea"/>
          <a:cs typeface="Calibri" pitchFamily="34" charset="0"/>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accent1"/>
          </a:solidFill>
          <a:latin typeface="OpenSans"/>
          <a:ea typeface="+mn-ea"/>
          <a:cs typeface="Calibri" pitchFamily="34"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accent1"/>
          </a:solidFill>
          <a:latin typeface="OpenSans"/>
          <a:ea typeface="+mn-ea"/>
          <a:cs typeface="Calibri" pitchFamily="34" charset="0"/>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accent1"/>
          </a:solidFill>
          <a:latin typeface="OpenSans"/>
          <a:ea typeface="+mn-ea"/>
          <a:cs typeface="Calibri"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r-FR" dirty="0" err="1"/>
              <a:t>Invoice</a:t>
            </a:r>
            <a:r>
              <a:rPr lang="fr-FR" dirty="0"/>
              <a:t> Finance </a:t>
            </a:r>
            <a:r>
              <a:rPr dirty="0"/>
              <a:t>Working Group – Activity Report</a:t>
            </a:r>
          </a:p>
        </p:txBody>
      </p:sp>
      <p:sp>
        <p:nvSpPr>
          <p:cNvPr id="3" name="Subtitle 2"/>
          <p:cNvSpPr>
            <a:spLocks noGrp="1"/>
          </p:cNvSpPr>
          <p:nvPr>
            <p:ph type="subTitle" idx="1"/>
          </p:nvPr>
        </p:nvSpPr>
        <p:spPr/>
        <p:txBody>
          <a:bodyPr>
            <a:normAutofit fontScale="70000" lnSpcReduction="20000"/>
          </a:bodyPr>
          <a:lstStyle/>
          <a:p>
            <a:r>
              <a:rPr dirty="0"/>
              <a:t>Presented by: </a:t>
            </a:r>
            <a:r>
              <a:rPr lang="fr-FR" dirty="0"/>
              <a:t>Arthur PAIJENS</a:t>
            </a:r>
            <a:endParaRPr dirty="0"/>
          </a:p>
          <a:p>
            <a:r>
              <a:rPr dirty="0"/>
              <a:t>Date: </a:t>
            </a:r>
            <a:r>
              <a:rPr lang="fr-FR" dirty="0"/>
              <a:t>March 26, 2026</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About the Working Group</a:t>
            </a:r>
          </a:p>
        </p:txBody>
      </p:sp>
      <p:sp>
        <p:nvSpPr>
          <p:cNvPr id="3" name="Content Placeholder 2"/>
          <p:cNvSpPr>
            <a:spLocks noGrp="1"/>
          </p:cNvSpPr>
          <p:nvPr>
            <p:ph idx="1"/>
          </p:nvPr>
        </p:nvSpPr>
        <p:spPr/>
        <p:txBody>
          <a:bodyPr>
            <a:normAutofit fontScale="92500" lnSpcReduction="10000"/>
          </a:bodyPr>
          <a:lstStyle/>
          <a:p>
            <a:r>
              <a:rPr sz="3200" dirty="0"/>
              <a:t>Purpose</a:t>
            </a:r>
            <a:endParaRPr lang="fr-FR" sz="3200" dirty="0"/>
          </a:p>
          <a:p>
            <a:pPr marL="0" indent="0">
              <a:buNone/>
            </a:pPr>
            <a:endParaRPr sz="3200" dirty="0"/>
          </a:p>
          <a:p>
            <a:pPr marL="0" indent="0" algn="just">
              <a:buNone/>
            </a:pPr>
            <a:r>
              <a:rPr lang="en-GB" sz="2500" dirty="0">
                <a:latin typeface="Poppins" panose="00000500000000000000" pitchFamily="2" charset="0"/>
                <a:cs typeface="Poppins" panose="00000500000000000000" pitchFamily="2" charset="0"/>
              </a:rPr>
              <a:t>The GENA Invoice Finance Working Group (IFWG) was formed to explore and make recommendations concerning the topic of invoice finance, which represents an opportunity for GENA members and the GENA community to derive new sources of revenue and value.</a:t>
            </a:r>
          </a:p>
          <a:p>
            <a:pPr marL="0" indent="0" algn="just">
              <a:buNone/>
            </a:pPr>
            <a:r>
              <a:rPr lang="en-GB" sz="2500" dirty="0">
                <a:latin typeface="Poppins" panose="00000500000000000000" pitchFamily="2" charset="0"/>
                <a:cs typeface="Poppins" panose="00000500000000000000" pitchFamily="2" charset="0"/>
              </a:rPr>
              <a:t>This activity builds on the value created by e-invoicing and supply chain automation and offers those wishing to raise finance or offer such finance an attractive ‘go-to-market’ model based on digitization, powerful electronic networks and rich sources of data.</a:t>
            </a:r>
          </a:p>
          <a:p>
            <a:pPr marL="0" indent="0" algn="just">
              <a:buNone/>
            </a:pPr>
            <a:r>
              <a:rPr lang="en-GB" sz="2500" dirty="0">
                <a:latin typeface="Poppins" panose="00000500000000000000" pitchFamily="2" charset="0"/>
                <a:cs typeface="Poppins" panose="00000500000000000000" pitchFamily="2" charset="0"/>
              </a:rPr>
              <a:t>The Invoice Finance Working Group has published white papers on Supply Chain Finance and on Payments and meets regularly to follow up on new developments and initiatives in this adjacent space of e-invoicing.</a:t>
            </a:r>
          </a:p>
          <a:p>
            <a:endParaRPr dirty="0"/>
          </a:p>
          <a:p>
            <a:pPr marL="274320" lvl="1" indent="0">
              <a:buClr>
                <a:srgbClr val="4CAF88"/>
              </a:buClr>
              <a:buNone/>
            </a:pPr>
            <a:endParaRPr lang="fr-FR" sz="2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Objectives for </a:t>
            </a:r>
            <a:r>
              <a:rPr lang="fr-FR" dirty="0"/>
              <a:t>2026 &amp; main </a:t>
            </a:r>
            <a:r>
              <a:rPr lang="fr-FR" dirty="0" err="1"/>
              <a:t>activities</a:t>
            </a:r>
            <a:endParaRPr dirty="0"/>
          </a:p>
        </p:txBody>
      </p:sp>
      <p:sp>
        <p:nvSpPr>
          <p:cNvPr id="3" name="Content Placeholder 2"/>
          <p:cNvSpPr>
            <a:spLocks noGrp="1"/>
          </p:cNvSpPr>
          <p:nvPr>
            <p:ph idx="1"/>
          </p:nvPr>
        </p:nvSpPr>
        <p:spPr>
          <a:xfrm>
            <a:off x="551384" y="1124744"/>
            <a:ext cx="10657184" cy="5004784"/>
          </a:xfrm>
        </p:spPr>
        <p:txBody>
          <a:bodyPr>
            <a:normAutofit/>
          </a:bodyPr>
          <a:lstStyle/>
          <a:p>
            <a:r>
              <a:rPr lang="fr-FR" dirty="0" err="1"/>
              <a:t>Invoice</a:t>
            </a:r>
            <a:r>
              <a:rPr lang="fr-FR" dirty="0"/>
              <a:t> </a:t>
            </a:r>
            <a:r>
              <a:rPr lang="fr-FR" dirty="0" err="1"/>
              <a:t>Financing</a:t>
            </a:r>
            <a:r>
              <a:rPr lang="fr-FR" dirty="0"/>
              <a:t> </a:t>
            </a:r>
            <a:r>
              <a:rPr lang="fr-FR" dirty="0" err="1"/>
              <a:t>paper</a:t>
            </a:r>
            <a:r>
              <a:rPr lang="fr-FR" dirty="0"/>
              <a:t> </a:t>
            </a:r>
            <a:r>
              <a:rPr lang="fr-FR" dirty="0" err="1"/>
              <a:t>updated</a:t>
            </a:r>
            <a:r>
              <a:rPr lang="fr-FR" dirty="0"/>
              <a:t> version : « how can an </a:t>
            </a:r>
            <a:r>
              <a:rPr lang="fr-FR" dirty="0" err="1"/>
              <a:t>invoice</a:t>
            </a:r>
            <a:r>
              <a:rPr lang="fr-FR" dirty="0"/>
              <a:t> </a:t>
            </a:r>
            <a:r>
              <a:rPr lang="fr-FR" dirty="0" err="1"/>
              <a:t>become</a:t>
            </a:r>
            <a:r>
              <a:rPr lang="fr-FR" dirty="0"/>
              <a:t> a </a:t>
            </a:r>
            <a:r>
              <a:rPr lang="fr-FR" dirty="0" err="1"/>
              <a:t>tradable</a:t>
            </a:r>
            <a:r>
              <a:rPr lang="fr-FR" dirty="0"/>
              <a:t> asset » – </a:t>
            </a:r>
            <a:r>
              <a:rPr lang="fr-FR" dirty="0">
                <a:solidFill>
                  <a:schemeClr val="accent2"/>
                </a:solidFill>
              </a:rPr>
              <a:t>in </a:t>
            </a:r>
            <a:r>
              <a:rPr lang="fr-FR" dirty="0" err="1">
                <a:solidFill>
                  <a:schemeClr val="accent2"/>
                </a:solidFill>
              </a:rPr>
              <a:t>progress</a:t>
            </a:r>
            <a:r>
              <a:rPr lang="fr-FR" dirty="0">
                <a:solidFill>
                  <a:schemeClr val="accent2"/>
                </a:solidFill>
              </a:rPr>
              <a:t> </a:t>
            </a:r>
          </a:p>
          <a:p>
            <a:pPr lvl="2"/>
            <a:r>
              <a:rPr lang="en-GB" dirty="0"/>
              <a:t>External experts: William Drakos, André Casterman, Ognjen Kurtic</a:t>
            </a:r>
          </a:p>
          <a:p>
            <a:pPr lvl="2"/>
            <a:r>
              <a:rPr lang="en-GB" dirty="0"/>
              <a:t>Cooperation with World Bank / ICC / </a:t>
            </a:r>
            <a:r>
              <a:rPr lang="en-GB" dirty="0" err="1"/>
              <a:t>Finspot</a:t>
            </a:r>
            <a:r>
              <a:rPr lang="en-GB" dirty="0"/>
              <a:t> DIFO (Digital Invoice Financing Origination) Pilot (Romania, Serbia)</a:t>
            </a:r>
          </a:p>
          <a:p>
            <a:pPr marL="594360" lvl="2" indent="0">
              <a:buNone/>
            </a:pPr>
            <a:endParaRPr dirty="0">
              <a:solidFill>
                <a:schemeClr val="accent2"/>
              </a:solidFill>
            </a:endParaRPr>
          </a:p>
          <a:p>
            <a:r>
              <a:rPr lang="fr-FR" dirty="0" err="1"/>
              <a:t>Invoice</a:t>
            </a:r>
            <a:r>
              <a:rPr lang="fr-FR" dirty="0"/>
              <a:t> / </a:t>
            </a:r>
            <a:r>
              <a:rPr lang="fr-FR" dirty="0" err="1"/>
              <a:t>payment</a:t>
            </a:r>
            <a:r>
              <a:rPr lang="fr-FR" dirty="0"/>
              <a:t> </a:t>
            </a:r>
            <a:r>
              <a:rPr lang="fr-FR" dirty="0" err="1"/>
              <a:t>reconciliation</a:t>
            </a:r>
            <a:endParaRPr lang="fr-FR" dirty="0"/>
          </a:p>
          <a:p>
            <a:pPr lvl="2"/>
            <a:endParaRPr dirty="0"/>
          </a:p>
          <a:p>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err="1"/>
              <a:t>Deliverables</a:t>
            </a:r>
            <a:r>
              <a:rPr lang="fr-FR" dirty="0"/>
              <a:t> 2026</a:t>
            </a:r>
            <a:endParaRPr dirty="0"/>
          </a:p>
        </p:txBody>
      </p:sp>
      <p:sp>
        <p:nvSpPr>
          <p:cNvPr id="3" name="Content Placeholder 2"/>
          <p:cNvSpPr>
            <a:spLocks noGrp="1"/>
          </p:cNvSpPr>
          <p:nvPr>
            <p:ph idx="1"/>
          </p:nvPr>
        </p:nvSpPr>
        <p:spPr>
          <a:xfrm>
            <a:off x="551384" y="1124744"/>
            <a:ext cx="5832648" cy="5004784"/>
          </a:xfrm>
        </p:spPr>
        <p:txBody>
          <a:bodyPr/>
          <a:lstStyle/>
          <a:p>
            <a:r>
              <a:rPr lang="fr-FR" dirty="0"/>
              <a:t>« How can an </a:t>
            </a:r>
            <a:r>
              <a:rPr lang="fr-FR" dirty="0" err="1"/>
              <a:t>invoice</a:t>
            </a:r>
            <a:r>
              <a:rPr lang="fr-FR" dirty="0"/>
              <a:t> </a:t>
            </a:r>
            <a:r>
              <a:rPr lang="fr-FR" dirty="0" err="1"/>
              <a:t>become</a:t>
            </a:r>
            <a:r>
              <a:rPr lang="fr-FR" dirty="0"/>
              <a:t> a </a:t>
            </a:r>
            <a:r>
              <a:rPr lang="fr-FR" dirty="0" err="1"/>
              <a:t>tradable</a:t>
            </a:r>
            <a:r>
              <a:rPr lang="fr-FR" dirty="0"/>
              <a:t> asset ? » </a:t>
            </a:r>
            <a:r>
              <a:rPr lang="fr-FR" dirty="0" err="1"/>
              <a:t>paper</a:t>
            </a:r>
            <a:endParaRPr lang="fr-FR" dirty="0"/>
          </a:p>
          <a:p>
            <a:endParaRPr lang="fr-FR" dirty="0"/>
          </a:p>
          <a:p>
            <a:r>
              <a:rPr lang="fr-FR" dirty="0"/>
              <a:t>V1 </a:t>
            </a:r>
            <a:r>
              <a:rPr lang="fr-FR" dirty="0" err="1"/>
              <a:t>before</a:t>
            </a:r>
            <a:r>
              <a:rPr lang="fr-FR" dirty="0"/>
              <a:t> </a:t>
            </a:r>
            <a:r>
              <a:rPr lang="fr-FR" dirty="0" err="1"/>
              <a:t>summer</a:t>
            </a:r>
            <a:endParaRPr dirty="0"/>
          </a:p>
        </p:txBody>
      </p:sp>
      <p:pic>
        <p:nvPicPr>
          <p:cNvPr id="5" name="Image 4">
            <a:extLst>
              <a:ext uri="{FF2B5EF4-FFF2-40B4-BE49-F238E27FC236}">
                <a16:creationId xmlns:a16="http://schemas.microsoft.com/office/drawing/2014/main" id="{799314E7-27B2-7CCE-8B4E-DBC1702ABF5A}"/>
              </a:ext>
            </a:extLst>
          </p:cNvPr>
          <p:cNvPicPr>
            <a:picLocks noChangeAspect="1"/>
          </p:cNvPicPr>
          <p:nvPr/>
        </p:nvPicPr>
        <p:blipFill>
          <a:blip r:embed="rId2"/>
          <a:stretch>
            <a:fillRect/>
          </a:stretch>
        </p:blipFill>
        <p:spPr>
          <a:xfrm>
            <a:off x="6715504" y="798786"/>
            <a:ext cx="4925112" cy="607779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B3AC5-B79A-1F7D-67A9-ACCD69D7A1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E7DBBE-1E0B-55D4-8959-A30B8D69A810}"/>
              </a:ext>
            </a:extLst>
          </p:cNvPr>
          <p:cNvSpPr>
            <a:spLocks noGrp="1"/>
          </p:cNvSpPr>
          <p:nvPr>
            <p:ph type="title"/>
          </p:nvPr>
        </p:nvSpPr>
        <p:spPr/>
        <p:txBody>
          <a:bodyPr>
            <a:normAutofit fontScale="90000"/>
          </a:bodyPr>
          <a:lstStyle/>
          <a:p>
            <a:r>
              <a:rPr lang="en-US" dirty="0"/>
              <a:t>IFWG Meeting (26.03.2026) – Outcomes: AR Flow Building Block</a:t>
            </a:r>
            <a:endParaRPr dirty="0"/>
          </a:p>
        </p:txBody>
      </p:sp>
      <p:sp>
        <p:nvSpPr>
          <p:cNvPr id="4" name="Rectangle 3">
            <a:extLst>
              <a:ext uri="{FF2B5EF4-FFF2-40B4-BE49-F238E27FC236}">
                <a16:creationId xmlns:a16="http://schemas.microsoft.com/office/drawing/2014/main" id="{EF481AFA-B128-62D6-385A-1A5BF3DBD999}"/>
              </a:ext>
            </a:extLst>
          </p:cNvPr>
          <p:cNvSpPr/>
          <p:nvPr/>
        </p:nvSpPr>
        <p:spPr>
          <a:xfrm>
            <a:off x="3006627" y="1373564"/>
            <a:ext cx="1505197" cy="947822"/>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SELLER</a:t>
            </a:r>
            <a:endParaRPr lang="en-US" dirty="0"/>
          </a:p>
        </p:txBody>
      </p:sp>
      <p:sp>
        <p:nvSpPr>
          <p:cNvPr id="5" name="Rectangle 4">
            <a:extLst>
              <a:ext uri="{FF2B5EF4-FFF2-40B4-BE49-F238E27FC236}">
                <a16:creationId xmlns:a16="http://schemas.microsoft.com/office/drawing/2014/main" id="{9B855648-3213-754A-4CC9-5380228C5DC7}"/>
              </a:ext>
            </a:extLst>
          </p:cNvPr>
          <p:cNvSpPr/>
          <p:nvPr/>
        </p:nvSpPr>
        <p:spPr>
          <a:xfrm>
            <a:off x="9694204" y="1450584"/>
            <a:ext cx="1505197" cy="916984"/>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BUYER</a:t>
            </a:r>
            <a:endParaRPr lang="en-US" dirty="0"/>
          </a:p>
        </p:txBody>
      </p:sp>
      <p:cxnSp>
        <p:nvCxnSpPr>
          <p:cNvPr id="7" name="Straight Arrow Connector 6">
            <a:extLst>
              <a:ext uri="{FF2B5EF4-FFF2-40B4-BE49-F238E27FC236}">
                <a16:creationId xmlns:a16="http://schemas.microsoft.com/office/drawing/2014/main" id="{DC88B8EA-9C65-1ABD-E39D-A0BAE7C9F9BC}"/>
              </a:ext>
            </a:extLst>
          </p:cNvPr>
          <p:cNvCxnSpPr>
            <a:cxnSpLocks/>
            <a:stCxn id="4" idx="3"/>
            <a:endCxn id="5" idx="1"/>
          </p:cNvCxnSpPr>
          <p:nvPr/>
        </p:nvCxnSpPr>
        <p:spPr>
          <a:xfrm>
            <a:off x="4511824" y="1847475"/>
            <a:ext cx="5182380" cy="61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58006AA-BE5E-427C-9C59-7CD6D979FEFD}"/>
              </a:ext>
            </a:extLst>
          </p:cNvPr>
          <p:cNvSpPr/>
          <p:nvPr/>
        </p:nvSpPr>
        <p:spPr>
          <a:xfrm>
            <a:off x="7959741" y="1486622"/>
            <a:ext cx="1304141" cy="527957"/>
          </a:xfrm>
          <a:prstGeom prst="rect">
            <a:avLst/>
          </a:prstGeom>
          <a:solidFill>
            <a:schemeClr val="bg2"/>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it-IT" dirty="0">
                <a:solidFill>
                  <a:srgbClr val="FF0000"/>
                </a:solidFill>
              </a:rPr>
              <a:t>INVOICE</a:t>
            </a:r>
            <a:endParaRPr lang="en-US" dirty="0">
              <a:solidFill>
                <a:srgbClr val="FF0000"/>
              </a:solidFill>
            </a:endParaRPr>
          </a:p>
        </p:txBody>
      </p:sp>
      <p:sp>
        <p:nvSpPr>
          <p:cNvPr id="9" name="Rectangle 8">
            <a:extLst>
              <a:ext uri="{FF2B5EF4-FFF2-40B4-BE49-F238E27FC236}">
                <a16:creationId xmlns:a16="http://schemas.microsoft.com/office/drawing/2014/main" id="{7BDBD8A2-F228-3DCB-AC59-54EF16A6B29E}"/>
              </a:ext>
            </a:extLst>
          </p:cNvPr>
          <p:cNvSpPr/>
          <p:nvPr/>
        </p:nvSpPr>
        <p:spPr>
          <a:xfrm>
            <a:off x="4967346" y="5563862"/>
            <a:ext cx="2582315" cy="320275"/>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it-IT" dirty="0"/>
              <a:t>Order</a:t>
            </a:r>
            <a:endParaRPr lang="en-US" dirty="0"/>
          </a:p>
        </p:txBody>
      </p:sp>
      <p:sp>
        <p:nvSpPr>
          <p:cNvPr id="10" name="Rectangle 9">
            <a:extLst>
              <a:ext uri="{FF2B5EF4-FFF2-40B4-BE49-F238E27FC236}">
                <a16:creationId xmlns:a16="http://schemas.microsoft.com/office/drawing/2014/main" id="{6AE74639-6C5D-EA12-3517-D2B16DAAAEBD}"/>
              </a:ext>
            </a:extLst>
          </p:cNvPr>
          <p:cNvSpPr/>
          <p:nvPr/>
        </p:nvSpPr>
        <p:spPr>
          <a:xfrm>
            <a:off x="8601790" y="2791476"/>
            <a:ext cx="2974686" cy="474560"/>
          </a:xfrm>
          <a:prstGeom prst="rect">
            <a:avLst/>
          </a:prstGeom>
          <a:solidFill>
            <a:srgbClr val="FF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it-IT" dirty="0"/>
              <a:t>ACTORS IDENTITY</a:t>
            </a:r>
            <a:endParaRPr lang="en-US" dirty="0"/>
          </a:p>
        </p:txBody>
      </p:sp>
      <p:sp>
        <p:nvSpPr>
          <p:cNvPr id="11" name="Rectangle 10">
            <a:extLst>
              <a:ext uri="{FF2B5EF4-FFF2-40B4-BE49-F238E27FC236}">
                <a16:creationId xmlns:a16="http://schemas.microsoft.com/office/drawing/2014/main" id="{91C44BAF-2272-08AF-2147-B618961EE743}"/>
              </a:ext>
            </a:extLst>
          </p:cNvPr>
          <p:cNvSpPr/>
          <p:nvPr/>
        </p:nvSpPr>
        <p:spPr>
          <a:xfrm>
            <a:off x="9155186" y="3395531"/>
            <a:ext cx="2409834" cy="415387"/>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it-IT" dirty="0"/>
              <a:t>Public</a:t>
            </a:r>
            <a:r>
              <a:rPr lang="it-IT"/>
              <a:t>\privat</a:t>
            </a:r>
            <a:endParaRPr lang="en-US" dirty="0"/>
          </a:p>
        </p:txBody>
      </p:sp>
      <p:sp>
        <p:nvSpPr>
          <p:cNvPr id="12" name="Rectangle 11">
            <a:extLst>
              <a:ext uri="{FF2B5EF4-FFF2-40B4-BE49-F238E27FC236}">
                <a16:creationId xmlns:a16="http://schemas.microsoft.com/office/drawing/2014/main" id="{68CFF3A0-4810-8080-4355-76602FBA221D}"/>
              </a:ext>
            </a:extLst>
          </p:cNvPr>
          <p:cNvSpPr/>
          <p:nvPr/>
        </p:nvSpPr>
        <p:spPr>
          <a:xfrm>
            <a:off x="4574976" y="4923150"/>
            <a:ext cx="2974685" cy="527957"/>
          </a:xfrm>
          <a:prstGeom prst="rect">
            <a:avLst/>
          </a:prstGeom>
          <a:solidFill>
            <a:srgbClr val="FF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it-IT" dirty="0"/>
              <a:t>E2E P2P DOCUCMENTS REFERENCES</a:t>
            </a:r>
            <a:endParaRPr lang="en-US" dirty="0"/>
          </a:p>
        </p:txBody>
      </p:sp>
      <p:sp>
        <p:nvSpPr>
          <p:cNvPr id="13" name="Rectangle 12">
            <a:extLst>
              <a:ext uri="{FF2B5EF4-FFF2-40B4-BE49-F238E27FC236}">
                <a16:creationId xmlns:a16="http://schemas.microsoft.com/office/drawing/2014/main" id="{B9F70949-2049-DC31-86EA-BC02CCFD3B7B}"/>
              </a:ext>
            </a:extLst>
          </p:cNvPr>
          <p:cNvSpPr/>
          <p:nvPr/>
        </p:nvSpPr>
        <p:spPr>
          <a:xfrm>
            <a:off x="4967346" y="5996892"/>
            <a:ext cx="2582315" cy="320275"/>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it-IT" dirty="0"/>
              <a:t>Delivery  Notes</a:t>
            </a:r>
            <a:endParaRPr lang="en-US" dirty="0"/>
          </a:p>
        </p:txBody>
      </p:sp>
      <p:cxnSp>
        <p:nvCxnSpPr>
          <p:cNvPr id="14" name="Straight Arrow Connector 13">
            <a:extLst>
              <a:ext uri="{FF2B5EF4-FFF2-40B4-BE49-F238E27FC236}">
                <a16:creationId xmlns:a16="http://schemas.microsoft.com/office/drawing/2014/main" id="{0A3E7A4D-A68A-BA04-C9DD-DD386D764583}"/>
              </a:ext>
            </a:extLst>
          </p:cNvPr>
          <p:cNvCxnSpPr>
            <a:cxnSpLocks/>
          </p:cNvCxnSpPr>
          <p:nvPr/>
        </p:nvCxnSpPr>
        <p:spPr>
          <a:xfrm flipH="1" flipV="1">
            <a:off x="4524465" y="2201952"/>
            <a:ext cx="5187147" cy="3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E8F237A-D666-7C7E-A7EA-D7FD3B551E8D}"/>
              </a:ext>
            </a:extLst>
          </p:cNvPr>
          <p:cNvSpPr/>
          <p:nvPr/>
        </p:nvSpPr>
        <p:spPr>
          <a:xfrm>
            <a:off x="5149543" y="2724084"/>
            <a:ext cx="2312594" cy="493989"/>
          </a:xfrm>
          <a:prstGeom prst="rect">
            <a:avLst/>
          </a:prstGeom>
          <a:solidFill>
            <a:srgbClr val="FF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it-IT" dirty="0"/>
              <a:t>LIFE CICLE STATUS</a:t>
            </a:r>
            <a:endParaRPr lang="en-US" dirty="0"/>
          </a:p>
        </p:txBody>
      </p:sp>
      <p:sp>
        <p:nvSpPr>
          <p:cNvPr id="16" name="Rectangle 15">
            <a:extLst>
              <a:ext uri="{FF2B5EF4-FFF2-40B4-BE49-F238E27FC236}">
                <a16:creationId xmlns:a16="http://schemas.microsoft.com/office/drawing/2014/main" id="{79D5090E-2ABC-AF15-99BE-E5DC92F4C885}"/>
              </a:ext>
            </a:extLst>
          </p:cNvPr>
          <p:cNvSpPr/>
          <p:nvPr/>
        </p:nvSpPr>
        <p:spPr>
          <a:xfrm>
            <a:off x="5327817" y="3395194"/>
            <a:ext cx="2134322" cy="36391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it-IT" dirty="0"/>
              <a:t>Reception</a:t>
            </a:r>
            <a:endParaRPr lang="en-US" dirty="0"/>
          </a:p>
        </p:txBody>
      </p:sp>
      <p:sp>
        <p:nvSpPr>
          <p:cNvPr id="17" name="Rectangle 16">
            <a:extLst>
              <a:ext uri="{FF2B5EF4-FFF2-40B4-BE49-F238E27FC236}">
                <a16:creationId xmlns:a16="http://schemas.microsoft.com/office/drawing/2014/main" id="{9D19C5F6-7756-F4BB-981B-2F9CA355BCB8}"/>
              </a:ext>
            </a:extLst>
          </p:cNvPr>
          <p:cNvSpPr/>
          <p:nvPr/>
        </p:nvSpPr>
        <p:spPr>
          <a:xfrm>
            <a:off x="5327818" y="3832010"/>
            <a:ext cx="2134321" cy="363265"/>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it-IT" dirty="0"/>
              <a:t>No </a:t>
            </a:r>
            <a:r>
              <a:rPr lang="it-IT" dirty="0" err="1"/>
              <a:t>reject</a:t>
            </a:r>
            <a:endParaRPr lang="en-US" dirty="0"/>
          </a:p>
        </p:txBody>
      </p:sp>
      <p:sp>
        <p:nvSpPr>
          <p:cNvPr id="19" name="Rectangle 18">
            <a:extLst>
              <a:ext uri="{FF2B5EF4-FFF2-40B4-BE49-F238E27FC236}">
                <a16:creationId xmlns:a16="http://schemas.microsoft.com/office/drawing/2014/main" id="{C3104F0B-5581-B145-2730-16B604F0FFE6}"/>
              </a:ext>
            </a:extLst>
          </p:cNvPr>
          <p:cNvSpPr/>
          <p:nvPr/>
        </p:nvSpPr>
        <p:spPr>
          <a:xfrm>
            <a:off x="4967346" y="6392187"/>
            <a:ext cx="2582315" cy="31919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it-IT" dirty="0"/>
              <a:t>Credit Notes</a:t>
            </a:r>
            <a:endParaRPr lang="en-US" dirty="0"/>
          </a:p>
        </p:txBody>
      </p:sp>
      <p:sp>
        <p:nvSpPr>
          <p:cNvPr id="20" name="Rectangle 19">
            <a:extLst>
              <a:ext uri="{FF2B5EF4-FFF2-40B4-BE49-F238E27FC236}">
                <a16:creationId xmlns:a16="http://schemas.microsoft.com/office/drawing/2014/main" id="{86918687-8D76-ABA1-6A68-42895AA99A92}"/>
              </a:ext>
            </a:extLst>
          </p:cNvPr>
          <p:cNvSpPr/>
          <p:nvPr/>
        </p:nvSpPr>
        <p:spPr>
          <a:xfrm>
            <a:off x="645875" y="2735222"/>
            <a:ext cx="2759911" cy="597157"/>
          </a:xfrm>
          <a:prstGeom prst="rect">
            <a:avLst/>
          </a:prstGeom>
          <a:solidFill>
            <a:srgbClr val="FF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it-IT" dirty="0"/>
              <a:t>PAST OF HISTORY</a:t>
            </a:r>
            <a:endParaRPr lang="en-US" dirty="0"/>
          </a:p>
        </p:txBody>
      </p:sp>
      <p:sp>
        <p:nvSpPr>
          <p:cNvPr id="22" name="Rectangle 21">
            <a:extLst>
              <a:ext uri="{FF2B5EF4-FFF2-40B4-BE49-F238E27FC236}">
                <a16:creationId xmlns:a16="http://schemas.microsoft.com/office/drawing/2014/main" id="{13C3705E-A762-D7D4-F4B2-3D58E9504204}"/>
              </a:ext>
            </a:extLst>
          </p:cNvPr>
          <p:cNvSpPr/>
          <p:nvPr/>
        </p:nvSpPr>
        <p:spPr>
          <a:xfrm>
            <a:off x="1240785" y="3400097"/>
            <a:ext cx="2134322" cy="415387"/>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it-IT" dirty="0"/>
              <a:t>Data Quality</a:t>
            </a:r>
            <a:endParaRPr lang="en-US" dirty="0"/>
          </a:p>
        </p:txBody>
      </p:sp>
      <p:sp>
        <p:nvSpPr>
          <p:cNvPr id="23" name="Rectangle 22">
            <a:extLst>
              <a:ext uri="{FF2B5EF4-FFF2-40B4-BE49-F238E27FC236}">
                <a16:creationId xmlns:a16="http://schemas.microsoft.com/office/drawing/2014/main" id="{D55FAFAB-2F62-51D3-0963-3EE8B63B2DF3}"/>
              </a:ext>
            </a:extLst>
          </p:cNvPr>
          <p:cNvSpPr/>
          <p:nvPr/>
        </p:nvSpPr>
        <p:spPr>
          <a:xfrm>
            <a:off x="1271465" y="3939962"/>
            <a:ext cx="2134321" cy="364213"/>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it-IT" dirty="0" err="1"/>
              <a:t>Period</a:t>
            </a:r>
            <a:endParaRPr lang="en-US" dirty="0"/>
          </a:p>
        </p:txBody>
      </p:sp>
      <p:sp>
        <p:nvSpPr>
          <p:cNvPr id="24" name="Rectangle 23">
            <a:extLst>
              <a:ext uri="{FF2B5EF4-FFF2-40B4-BE49-F238E27FC236}">
                <a16:creationId xmlns:a16="http://schemas.microsoft.com/office/drawing/2014/main" id="{3DB71798-5CF5-BF71-C85E-78D00523DA29}"/>
              </a:ext>
            </a:extLst>
          </p:cNvPr>
          <p:cNvSpPr/>
          <p:nvPr/>
        </p:nvSpPr>
        <p:spPr>
          <a:xfrm>
            <a:off x="9263882" y="5023479"/>
            <a:ext cx="2312594" cy="454066"/>
          </a:xfrm>
          <a:prstGeom prst="rect">
            <a:avLst/>
          </a:prstGeom>
          <a:solidFill>
            <a:srgbClr val="FF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it-IT" dirty="0"/>
              <a:t>PAYMENT TERMS</a:t>
            </a:r>
            <a:endParaRPr lang="en-US" dirty="0"/>
          </a:p>
        </p:txBody>
      </p:sp>
      <p:sp>
        <p:nvSpPr>
          <p:cNvPr id="25" name="Rectangle 24">
            <a:extLst>
              <a:ext uri="{FF2B5EF4-FFF2-40B4-BE49-F238E27FC236}">
                <a16:creationId xmlns:a16="http://schemas.microsoft.com/office/drawing/2014/main" id="{4FD32B94-9524-6283-6CC6-0E326F82B045}"/>
              </a:ext>
            </a:extLst>
          </p:cNvPr>
          <p:cNvSpPr/>
          <p:nvPr/>
        </p:nvSpPr>
        <p:spPr>
          <a:xfrm>
            <a:off x="9693785" y="5563016"/>
            <a:ext cx="1882691" cy="44680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it-IT" dirty="0"/>
              <a:t>DETAILS….</a:t>
            </a:r>
            <a:endParaRPr lang="en-US" dirty="0"/>
          </a:p>
        </p:txBody>
      </p:sp>
      <p:sp>
        <p:nvSpPr>
          <p:cNvPr id="26" name="Rectangle 25">
            <a:extLst>
              <a:ext uri="{FF2B5EF4-FFF2-40B4-BE49-F238E27FC236}">
                <a16:creationId xmlns:a16="http://schemas.microsoft.com/office/drawing/2014/main" id="{42490346-08DA-C7C5-4C13-8E3B51D2E3F4}"/>
              </a:ext>
            </a:extLst>
          </p:cNvPr>
          <p:cNvSpPr/>
          <p:nvPr/>
        </p:nvSpPr>
        <p:spPr>
          <a:xfrm>
            <a:off x="584694" y="4942579"/>
            <a:ext cx="2729232" cy="454065"/>
          </a:xfrm>
          <a:prstGeom prst="rect">
            <a:avLst/>
          </a:prstGeom>
          <a:solidFill>
            <a:srgbClr val="FF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it-IT" dirty="0"/>
              <a:t>MANDATORY DATA SET</a:t>
            </a:r>
            <a:endParaRPr lang="en-US" dirty="0"/>
          </a:p>
        </p:txBody>
      </p:sp>
      <p:sp>
        <p:nvSpPr>
          <p:cNvPr id="27" name="Rectangle 26">
            <a:extLst>
              <a:ext uri="{FF2B5EF4-FFF2-40B4-BE49-F238E27FC236}">
                <a16:creationId xmlns:a16="http://schemas.microsoft.com/office/drawing/2014/main" id="{F8E62C82-3652-CBD6-9CF8-70C01E4C2E17}"/>
              </a:ext>
            </a:extLst>
          </p:cNvPr>
          <p:cNvSpPr/>
          <p:nvPr/>
        </p:nvSpPr>
        <p:spPr>
          <a:xfrm>
            <a:off x="9155186" y="3903073"/>
            <a:ext cx="2403113" cy="435803"/>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it-IT" dirty="0" err="1"/>
              <a:t>Proxi</a:t>
            </a:r>
            <a:r>
              <a:rPr lang="it-IT" dirty="0"/>
              <a:t> System</a:t>
            </a:r>
            <a:endParaRPr lang="en-US" dirty="0"/>
          </a:p>
        </p:txBody>
      </p:sp>
      <p:sp>
        <p:nvSpPr>
          <p:cNvPr id="3" name="Rectangle 2">
            <a:extLst>
              <a:ext uri="{FF2B5EF4-FFF2-40B4-BE49-F238E27FC236}">
                <a16:creationId xmlns:a16="http://schemas.microsoft.com/office/drawing/2014/main" id="{FAADA6EC-8E2B-3D78-97C0-6B98489C0EF8}"/>
              </a:ext>
            </a:extLst>
          </p:cNvPr>
          <p:cNvSpPr/>
          <p:nvPr/>
        </p:nvSpPr>
        <p:spPr>
          <a:xfrm>
            <a:off x="1210284" y="5536765"/>
            <a:ext cx="2103643" cy="31919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it-IT" dirty="0"/>
              <a:t>Order </a:t>
            </a:r>
            <a:r>
              <a:rPr lang="it-IT" dirty="0" err="1"/>
              <a:t>ref</a:t>
            </a:r>
            <a:r>
              <a:rPr lang="it-IT" dirty="0"/>
              <a:t>. </a:t>
            </a:r>
            <a:r>
              <a:rPr lang="it-IT" dirty="0" err="1"/>
              <a:t>number</a:t>
            </a:r>
            <a:endParaRPr lang="en-US" dirty="0"/>
          </a:p>
        </p:txBody>
      </p:sp>
      <p:sp>
        <p:nvSpPr>
          <p:cNvPr id="28" name="Rectangle 27">
            <a:extLst>
              <a:ext uri="{FF2B5EF4-FFF2-40B4-BE49-F238E27FC236}">
                <a16:creationId xmlns:a16="http://schemas.microsoft.com/office/drawing/2014/main" id="{39804F54-706A-E1CD-825B-C51BAA93DF61}"/>
              </a:ext>
            </a:extLst>
          </p:cNvPr>
          <p:cNvSpPr/>
          <p:nvPr/>
        </p:nvSpPr>
        <p:spPr>
          <a:xfrm>
            <a:off x="1210284" y="5974376"/>
            <a:ext cx="2103642" cy="31919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it-IT" dirty="0"/>
              <a:t>Others….</a:t>
            </a:r>
            <a:endParaRPr lang="en-US" dirty="0"/>
          </a:p>
        </p:txBody>
      </p:sp>
      <p:sp>
        <p:nvSpPr>
          <p:cNvPr id="29" name="Rectangle 28">
            <a:extLst>
              <a:ext uri="{FF2B5EF4-FFF2-40B4-BE49-F238E27FC236}">
                <a16:creationId xmlns:a16="http://schemas.microsoft.com/office/drawing/2014/main" id="{F0FCB0FB-4EAD-E316-DF0F-E5841CB5B01E}"/>
              </a:ext>
            </a:extLst>
          </p:cNvPr>
          <p:cNvSpPr/>
          <p:nvPr/>
        </p:nvSpPr>
        <p:spPr>
          <a:xfrm>
            <a:off x="1295622" y="4371105"/>
            <a:ext cx="2103642" cy="31919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it-IT" dirty="0"/>
              <a:t>Others….</a:t>
            </a:r>
            <a:endParaRPr lang="en-US" dirty="0"/>
          </a:p>
        </p:txBody>
      </p:sp>
      <p:sp>
        <p:nvSpPr>
          <p:cNvPr id="30" name="Rectangle 29">
            <a:extLst>
              <a:ext uri="{FF2B5EF4-FFF2-40B4-BE49-F238E27FC236}">
                <a16:creationId xmlns:a16="http://schemas.microsoft.com/office/drawing/2014/main" id="{50237DBD-1BB7-47DC-13CE-9BF3334BAF75}"/>
              </a:ext>
            </a:extLst>
          </p:cNvPr>
          <p:cNvSpPr/>
          <p:nvPr/>
        </p:nvSpPr>
        <p:spPr>
          <a:xfrm>
            <a:off x="5358495" y="4281745"/>
            <a:ext cx="2103642" cy="31919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it-IT" dirty="0"/>
              <a:t>Others….</a:t>
            </a:r>
            <a:endParaRPr lang="en-US" dirty="0"/>
          </a:p>
        </p:txBody>
      </p:sp>
      <p:sp>
        <p:nvSpPr>
          <p:cNvPr id="31" name="Rectangle 30">
            <a:extLst>
              <a:ext uri="{FF2B5EF4-FFF2-40B4-BE49-F238E27FC236}">
                <a16:creationId xmlns:a16="http://schemas.microsoft.com/office/drawing/2014/main" id="{81593A37-6E04-D842-2672-194AE6109960}"/>
              </a:ext>
            </a:extLst>
          </p:cNvPr>
          <p:cNvSpPr/>
          <p:nvPr/>
        </p:nvSpPr>
        <p:spPr>
          <a:xfrm>
            <a:off x="6002328" y="2004929"/>
            <a:ext cx="1304141" cy="527957"/>
          </a:xfrm>
          <a:prstGeom prst="rect">
            <a:avLst/>
          </a:prstGeom>
          <a:solidFill>
            <a:schemeClr val="bg2"/>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it-IT" dirty="0">
                <a:solidFill>
                  <a:srgbClr val="FF0000"/>
                </a:solidFill>
              </a:rPr>
              <a:t>RESPONSE</a:t>
            </a:r>
            <a:endParaRPr lang="en-US" dirty="0">
              <a:solidFill>
                <a:srgbClr val="FF0000"/>
              </a:solidFill>
            </a:endParaRPr>
          </a:p>
        </p:txBody>
      </p:sp>
      <p:pic>
        <p:nvPicPr>
          <p:cNvPr id="38" name="Picture 37">
            <a:extLst>
              <a:ext uri="{FF2B5EF4-FFF2-40B4-BE49-F238E27FC236}">
                <a16:creationId xmlns:a16="http://schemas.microsoft.com/office/drawing/2014/main" id="{1BF573DC-0B2A-0F16-E95F-EB1F421DD305}"/>
              </a:ext>
            </a:extLst>
          </p:cNvPr>
          <p:cNvPicPr>
            <a:picLocks noChangeAspect="1"/>
          </p:cNvPicPr>
          <p:nvPr/>
        </p:nvPicPr>
        <p:blipFill>
          <a:blip r:embed="rId2"/>
          <a:stretch>
            <a:fillRect/>
          </a:stretch>
        </p:blipFill>
        <p:spPr>
          <a:xfrm>
            <a:off x="133433" y="832910"/>
            <a:ext cx="1892397" cy="1797142"/>
          </a:xfrm>
          <a:prstGeom prst="rect">
            <a:avLst/>
          </a:prstGeom>
        </p:spPr>
      </p:pic>
    </p:spTree>
    <p:extLst>
      <p:ext uri="{BB962C8B-B14F-4D97-AF65-F5344CB8AC3E}">
        <p14:creationId xmlns:p14="http://schemas.microsoft.com/office/powerpoint/2010/main" val="3444289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What’s Next</a:t>
            </a:r>
            <a:r>
              <a:rPr lang="fr-FR" dirty="0"/>
              <a:t> ?</a:t>
            </a:r>
            <a:endParaRPr dirty="0"/>
          </a:p>
        </p:txBody>
      </p:sp>
      <p:sp>
        <p:nvSpPr>
          <p:cNvPr id="28" name="Content Placeholder 2">
            <a:extLst>
              <a:ext uri="{FF2B5EF4-FFF2-40B4-BE49-F238E27FC236}">
                <a16:creationId xmlns:a16="http://schemas.microsoft.com/office/drawing/2014/main" id="{73C672F3-E4A1-2FBB-FE4D-11D5ECD4502B}"/>
              </a:ext>
            </a:extLst>
          </p:cNvPr>
          <p:cNvSpPr>
            <a:spLocks noGrp="1"/>
          </p:cNvSpPr>
          <p:nvPr>
            <p:ph idx="1"/>
          </p:nvPr>
        </p:nvSpPr>
        <p:spPr>
          <a:xfrm>
            <a:off x="551384" y="1124744"/>
            <a:ext cx="11025092" cy="5004784"/>
          </a:xfrm>
        </p:spPr>
        <p:txBody>
          <a:bodyPr vert="horz">
            <a:normAutofit/>
          </a:bodyPr>
          <a:lstStyle/>
          <a:p>
            <a:r>
              <a:rPr lang="en-US" altLang="en-US" dirty="0"/>
              <a:t>Complete the final chapters</a:t>
            </a:r>
          </a:p>
          <a:p>
            <a:r>
              <a:rPr lang="en-US" altLang="en-US" dirty="0"/>
              <a:t>Review and harmonize the draft version</a:t>
            </a:r>
          </a:p>
          <a:p>
            <a:r>
              <a:rPr lang="en-US" altLang="en-US" dirty="0"/>
              <a:t>Develop a data model </a:t>
            </a:r>
          </a:p>
          <a:p>
            <a:r>
              <a:rPr lang="en-US" altLang="en-US" dirty="0"/>
              <a:t>Establish a standard format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How </a:t>
            </a:r>
            <a:r>
              <a:rPr lang="fr-FR" dirty="0"/>
              <a:t>y</a:t>
            </a:r>
            <a:r>
              <a:rPr dirty="0" err="1"/>
              <a:t>ou</a:t>
            </a:r>
            <a:r>
              <a:rPr dirty="0"/>
              <a:t> </a:t>
            </a:r>
            <a:r>
              <a:rPr lang="fr-FR" dirty="0"/>
              <a:t>c</a:t>
            </a:r>
            <a:r>
              <a:rPr dirty="0"/>
              <a:t>an </a:t>
            </a:r>
            <a:r>
              <a:rPr lang="fr-FR" dirty="0"/>
              <a:t>h</a:t>
            </a:r>
            <a:r>
              <a:rPr dirty="0" err="1"/>
              <a:t>elp</a:t>
            </a:r>
            <a:r>
              <a:rPr lang="fr-FR" dirty="0"/>
              <a:t> ?</a:t>
            </a:r>
            <a:endParaRPr dirty="0"/>
          </a:p>
        </p:txBody>
      </p:sp>
      <p:sp>
        <p:nvSpPr>
          <p:cNvPr id="3" name="Content Placeholder 2"/>
          <p:cNvSpPr>
            <a:spLocks noGrp="1"/>
          </p:cNvSpPr>
          <p:nvPr>
            <p:ph idx="1"/>
          </p:nvPr>
        </p:nvSpPr>
        <p:spPr/>
        <p:txBody>
          <a:bodyPr/>
          <a:lstStyle/>
          <a:p>
            <a:r>
              <a:rPr dirty="0"/>
              <a:t>Join the working group!</a:t>
            </a:r>
          </a:p>
          <a:p>
            <a:r>
              <a:rPr dirty="0"/>
              <a:t>Suggest ideas </a:t>
            </a:r>
            <a:r>
              <a:rPr lang="fr-FR" dirty="0"/>
              <a:t>to </a:t>
            </a:r>
            <a:r>
              <a:rPr lang="fr-FR" dirty="0" err="1"/>
              <a:t>our</a:t>
            </a:r>
            <a:r>
              <a:rPr lang="fr-FR" dirty="0"/>
              <a:t> Chair : email</a:t>
            </a:r>
            <a:endParaRPr dirty="0"/>
          </a:p>
          <a:p>
            <a:r>
              <a:rPr dirty="0"/>
              <a:t>Attend our upcoming workshop </a:t>
            </a:r>
            <a:r>
              <a:rPr lang="fr-FR" b="1" i="1" dirty="0"/>
              <a:t>April 16, 10am</a:t>
            </a:r>
            <a:endParaRPr b="1" i="1" dirty="0"/>
          </a:p>
        </p:txBody>
      </p:sp>
      <p:graphicFrame>
        <p:nvGraphicFramePr>
          <p:cNvPr id="6" name="Diagramme 5">
            <a:extLst>
              <a:ext uri="{FF2B5EF4-FFF2-40B4-BE49-F238E27FC236}">
                <a16:creationId xmlns:a16="http://schemas.microsoft.com/office/drawing/2014/main" id="{7CDE4DF2-82D2-4624-8216-D54407C20CA5}"/>
              </a:ext>
            </a:extLst>
          </p:cNvPr>
          <p:cNvGraphicFramePr/>
          <p:nvPr>
            <p:extLst>
              <p:ext uri="{D42A27DB-BD31-4B8C-83A1-F6EECF244321}">
                <p14:modId xmlns:p14="http://schemas.microsoft.com/office/powerpoint/2010/main" val="3013045981"/>
              </p:ext>
            </p:extLst>
          </p:nvPr>
        </p:nvGraphicFramePr>
        <p:xfrm>
          <a:off x="839416" y="3789040"/>
          <a:ext cx="10513168" cy="2349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ENA Green">
  <a:themeElements>
    <a:clrScheme name="Custom 19">
      <a:dk1>
        <a:sysClr val="windowText" lastClr="000000"/>
      </a:dk1>
      <a:lt1>
        <a:sysClr val="window" lastClr="FFFFFF"/>
      </a:lt1>
      <a:dk2>
        <a:srgbClr val="3C5B7D"/>
      </a:dk2>
      <a:lt2>
        <a:srgbClr val="E7E6E6"/>
      </a:lt2>
      <a:accent1>
        <a:srgbClr val="3C5B7D"/>
      </a:accent1>
      <a:accent2>
        <a:srgbClr val="4CAF88"/>
      </a:accent2>
      <a:accent3>
        <a:srgbClr val="3C5B7D"/>
      </a:accent3>
      <a:accent4>
        <a:srgbClr val="3C5B7D"/>
      </a:accent4>
      <a:accent5>
        <a:srgbClr val="4CAF88"/>
      </a:accent5>
      <a:accent6>
        <a:srgbClr val="3C5B7D"/>
      </a:accent6>
      <a:hlink>
        <a:srgbClr val="4CAF88"/>
      </a:hlink>
      <a:folHlink>
        <a:srgbClr val="BFBFBF"/>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extLst>
    <a:ext uri="{05A4C25C-085E-4340-85A3-A5531E510DB2}">
      <thm15:themeFamily xmlns:thm15="http://schemas.microsoft.com/office/thememl/2012/main" name="GENA AGM.potx" id="{4DD81C6D-7700-435D-A643-CA1F0742993A}" vid="{45C20059-9D28-4504-ADB4-F90290E911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4BF0586ECCCA498C58C04EA7F76ABF" ma:contentTypeVersion="12" ma:contentTypeDescription="Crée un document." ma:contentTypeScope="" ma:versionID="c0e4599877394433deee8f99396a5968">
  <xsd:schema xmlns:xsd="http://www.w3.org/2001/XMLSchema" xmlns:xs="http://www.w3.org/2001/XMLSchema" xmlns:p="http://schemas.microsoft.com/office/2006/metadata/properties" xmlns:ns2="6a4ee38c-a306-4c5d-9f25-8d8a9cf3e4cb" xmlns:ns3="10a3df9b-7743-4eba-a96a-d694847eab11" targetNamespace="http://schemas.microsoft.com/office/2006/metadata/properties" ma:root="true" ma:fieldsID="af1f7f446a5556a53a88dcface400812" ns2:_="" ns3:_="">
    <xsd:import namespace="6a4ee38c-a306-4c5d-9f25-8d8a9cf3e4cb"/>
    <xsd:import namespace="10a3df9b-7743-4eba-a96a-d694847eab1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4ee38c-a306-4c5d-9f25-8d8a9cf3e4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e520bd2a-58a0-44af-b75a-9a45a9c1ee0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a3df9b-7743-4eba-a96a-d694847eab1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bf20f49-adf9-44f2-9c52-e53942e823f5}" ma:internalName="TaxCatchAll" ma:showField="CatchAllData" ma:web="10a3df9b-7743-4eba-a96a-d694847eab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0a3df9b-7743-4eba-a96a-d694847eab11" xsi:nil="true"/>
    <lcf76f155ced4ddcb4097134ff3c332f xmlns="6a4ee38c-a306-4c5d-9f25-8d8a9cf3e4c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724A0CC-9482-4875-857D-2F9BB68CDA31}"/>
</file>

<file path=customXml/itemProps2.xml><?xml version="1.0" encoding="utf-8"?>
<ds:datastoreItem xmlns:ds="http://schemas.openxmlformats.org/officeDocument/2006/customXml" ds:itemID="{C4B88CFD-9A51-470F-94F1-26DA5137F032}"/>
</file>

<file path=customXml/itemProps3.xml><?xml version="1.0" encoding="utf-8"?>
<ds:datastoreItem xmlns:ds="http://schemas.openxmlformats.org/officeDocument/2006/customXml" ds:itemID="{BEE1C7E8-4E5B-4988-BF31-3E25D747DF97}"/>
</file>

<file path=docProps/app.xml><?xml version="1.0" encoding="utf-8"?>
<Properties xmlns="http://schemas.openxmlformats.org/officeDocument/2006/extended-properties" xmlns:vt="http://schemas.openxmlformats.org/officeDocument/2006/docPropsVTypes">
  <Template/>
  <TotalTime>238</TotalTime>
  <Words>351</Words>
  <Application>Microsoft Office PowerPoint</Application>
  <PresentationFormat>Widescreen</PresentationFormat>
  <Paragraphs>59</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Gill Sans MT</vt:lpstr>
      <vt:lpstr>OpenSans</vt:lpstr>
      <vt:lpstr>Poppins</vt:lpstr>
      <vt:lpstr>Wingdings</vt:lpstr>
      <vt:lpstr>Wingdings 3</vt:lpstr>
      <vt:lpstr>GENA Green</vt:lpstr>
      <vt:lpstr>Invoice Finance Working Group – Activity Report</vt:lpstr>
      <vt:lpstr>About the Working Group</vt:lpstr>
      <vt:lpstr>Objectives for 2026 &amp; main activities</vt:lpstr>
      <vt:lpstr>Deliverables 2026</vt:lpstr>
      <vt:lpstr>IFWG Meeting (26.03.2026) – Outcomes: AR Flow Building Block</vt:lpstr>
      <vt:lpstr>What’s Next ?</vt:lpstr>
      <vt:lpstr>How you can help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 Gilis</dc:creator>
  <cp:lastModifiedBy>RUOPOLO CARMINE</cp:lastModifiedBy>
  <cp:revision>15</cp:revision>
  <cp:lastPrinted>2011-11-25T13:16:22Z</cp:lastPrinted>
  <dcterms:created xsi:type="dcterms:W3CDTF">2023-11-29T07:57:21Z</dcterms:created>
  <dcterms:modified xsi:type="dcterms:W3CDTF">2026-03-26T13:23:30Z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0x010100C74BF0586ECCCA498C58C04EA7F76ABF</vt:lpwstr>
  </property>
</Properties>
</file>