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8" r:id="rId1"/>
  </p:sldMasterIdLst>
  <p:notesMasterIdLst>
    <p:notesMasterId r:id="rId9"/>
  </p:notesMasterIdLst>
  <p:handoutMasterIdLst>
    <p:handoutMasterId r:id="rId10"/>
  </p:handoutMasterIdLst>
  <p:sldIdLst>
    <p:sldId id="256" r:id="rId2"/>
    <p:sldId id="257" r:id="rId3"/>
    <p:sldId id="2147473718" r:id="rId4"/>
    <p:sldId id="2147473719" r:id="rId5"/>
    <p:sldId id="260" r:id="rId6"/>
    <p:sldId id="262" r:id="rId7"/>
    <p:sldId id="2147473724" r:id="rId8"/>
  </p:sldIdLst>
  <p:sldSz cx="12192000" cy="6858000"/>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F88"/>
    <a:srgbClr val="E8A600"/>
    <a:srgbClr val="228B22"/>
    <a:srgbClr val="3C5B7D"/>
    <a:srgbClr val="3D932C"/>
    <a:srgbClr val="FFAB40"/>
    <a:srgbClr val="FFFFFF"/>
    <a:srgbClr val="AB40FF"/>
    <a:srgbClr val="8C3B5E"/>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F81B2FD-8BD0-4033-BC46-5178FDD2B4F2}" v="7" dt="2026-03-06T15:22:57.8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p:cViewPr varScale="1">
        <p:scale>
          <a:sx n="55" d="100"/>
          <a:sy n="55" d="100"/>
        </p:scale>
        <p:origin x="960" y="264"/>
      </p:cViewPr>
      <p:guideLst>
        <p:guide orient="horz" pos="2160"/>
        <p:guide pos="3840"/>
      </p:guideLst>
    </p:cSldViewPr>
  </p:slideViewPr>
  <p:notesTextViewPr>
    <p:cViewPr>
      <p:scale>
        <a:sx n="1" d="1"/>
        <a:sy n="1" d="1"/>
      </p:scale>
      <p:origin x="0" y="0"/>
    </p:cViewPr>
  </p:notesTextViewPr>
  <p:notesViewPr>
    <p:cSldViewPr>
      <p:cViewPr varScale="1">
        <p:scale>
          <a:sx n="79" d="100"/>
          <a:sy n="79" d="100"/>
        </p:scale>
        <p:origin x="3960"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1.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handoutMaster" Target="handoutMasters/handoutMaster1.xml"/><Relationship Id="rId19"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k Schuller" userId="9ee7ca8b00e707a6" providerId="LiveId" clId="{6BCB7A6D-AAA9-4DDF-91C0-DC327E3A53A7}"/>
    <pc:docChg chg="custSel addSld delSld modSld">
      <pc:chgData name="Patrick Schuller" userId="9ee7ca8b00e707a6" providerId="LiveId" clId="{6BCB7A6D-AAA9-4DDF-91C0-DC327E3A53A7}" dt="2026-03-09T12:43:44.939" v="270" actId="403"/>
      <pc:docMkLst>
        <pc:docMk/>
      </pc:docMkLst>
      <pc:sldChg chg="modSp mod">
        <pc:chgData name="Patrick Schuller" userId="9ee7ca8b00e707a6" providerId="LiveId" clId="{6BCB7A6D-AAA9-4DDF-91C0-DC327E3A53A7}" dt="2026-03-06T14:52:56.398" v="23" actId="20577"/>
        <pc:sldMkLst>
          <pc:docMk/>
          <pc:sldMk cId="0" sldId="256"/>
        </pc:sldMkLst>
        <pc:spChg chg="mod">
          <ac:chgData name="Patrick Schuller" userId="9ee7ca8b00e707a6" providerId="LiveId" clId="{6BCB7A6D-AAA9-4DDF-91C0-DC327E3A53A7}" dt="2026-03-06T14:52:45.714" v="12" actId="20577"/>
          <ac:spMkLst>
            <pc:docMk/>
            <pc:sldMk cId="0" sldId="256"/>
            <ac:spMk id="2" creationId="{00000000-0000-0000-0000-000000000000}"/>
          </ac:spMkLst>
        </pc:spChg>
        <pc:spChg chg="mod">
          <ac:chgData name="Patrick Schuller" userId="9ee7ca8b00e707a6" providerId="LiveId" clId="{6BCB7A6D-AAA9-4DDF-91C0-DC327E3A53A7}" dt="2026-03-06T14:52:56.398" v="23" actId="20577"/>
          <ac:spMkLst>
            <pc:docMk/>
            <pc:sldMk cId="0" sldId="256"/>
            <ac:spMk id="3" creationId="{00000000-0000-0000-0000-000000000000}"/>
          </ac:spMkLst>
        </pc:spChg>
      </pc:sldChg>
      <pc:sldChg chg="modSp mod">
        <pc:chgData name="Patrick Schuller" userId="9ee7ca8b00e707a6" providerId="LiveId" clId="{6BCB7A6D-AAA9-4DDF-91C0-DC327E3A53A7}" dt="2026-03-06T14:53:27.421" v="27" actId="404"/>
        <pc:sldMkLst>
          <pc:docMk/>
          <pc:sldMk cId="0" sldId="257"/>
        </pc:sldMkLst>
        <pc:spChg chg="mod">
          <ac:chgData name="Patrick Schuller" userId="9ee7ca8b00e707a6" providerId="LiveId" clId="{6BCB7A6D-AAA9-4DDF-91C0-DC327E3A53A7}" dt="2026-03-06T14:53:27.421" v="27" actId="404"/>
          <ac:spMkLst>
            <pc:docMk/>
            <pc:sldMk cId="0" sldId="257"/>
            <ac:spMk id="3" creationId="{00000000-0000-0000-0000-000000000000}"/>
          </ac:spMkLst>
        </pc:spChg>
      </pc:sldChg>
      <pc:sldChg chg="delSp modSp mod">
        <pc:chgData name="Patrick Schuller" userId="9ee7ca8b00e707a6" providerId="LiveId" clId="{6BCB7A6D-AAA9-4DDF-91C0-DC327E3A53A7}" dt="2026-03-06T15:26:37.659" v="240" actId="20577"/>
        <pc:sldMkLst>
          <pc:docMk/>
          <pc:sldMk cId="0" sldId="260"/>
        </pc:sldMkLst>
        <pc:spChg chg="mod">
          <ac:chgData name="Patrick Schuller" userId="9ee7ca8b00e707a6" providerId="LiveId" clId="{6BCB7A6D-AAA9-4DDF-91C0-DC327E3A53A7}" dt="2026-03-06T15:26:37.659" v="240" actId="20577"/>
          <ac:spMkLst>
            <pc:docMk/>
            <pc:sldMk cId="0" sldId="260"/>
            <ac:spMk id="3" creationId="{00000000-0000-0000-0000-000000000000}"/>
          </ac:spMkLst>
        </pc:spChg>
      </pc:sldChg>
      <pc:sldChg chg="modSp mod">
        <pc:chgData name="Patrick Schuller" userId="9ee7ca8b00e707a6" providerId="LiveId" clId="{6BCB7A6D-AAA9-4DDF-91C0-DC327E3A53A7}" dt="2026-03-06T15:27:00.621" v="260" actId="20577"/>
        <pc:sldMkLst>
          <pc:docMk/>
          <pc:sldMk cId="0" sldId="262"/>
        </pc:sldMkLst>
        <pc:spChg chg="mod">
          <ac:chgData name="Patrick Schuller" userId="9ee7ca8b00e707a6" providerId="LiveId" clId="{6BCB7A6D-AAA9-4DDF-91C0-DC327E3A53A7}" dt="2026-03-06T15:27:00.621" v="260" actId="20577"/>
          <ac:spMkLst>
            <pc:docMk/>
            <pc:sldMk cId="0" sldId="262"/>
            <ac:spMk id="3" creationId="{00000000-0000-0000-0000-000000000000}"/>
          </ac:spMkLst>
        </pc:spChg>
      </pc:sldChg>
      <pc:sldChg chg="add">
        <pc:chgData name="Patrick Schuller" userId="9ee7ca8b00e707a6" providerId="LiveId" clId="{6BCB7A6D-AAA9-4DDF-91C0-DC327E3A53A7}" dt="2026-03-06T15:18:16.358" v="28"/>
        <pc:sldMkLst>
          <pc:docMk/>
          <pc:sldMk cId="2846313415" sldId="2147473718"/>
        </pc:sldMkLst>
      </pc:sldChg>
      <pc:sldChg chg="add">
        <pc:chgData name="Patrick Schuller" userId="9ee7ca8b00e707a6" providerId="LiveId" clId="{6BCB7A6D-AAA9-4DDF-91C0-DC327E3A53A7}" dt="2026-03-06T15:19:35.684" v="61"/>
        <pc:sldMkLst>
          <pc:docMk/>
          <pc:sldMk cId="2209555471" sldId="2147473719"/>
        </pc:sldMkLst>
      </pc:sldChg>
      <pc:sldChg chg="modSp add mod">
        <pc:chgData name="Patrick Schuller" userId="9ee7ca8b00e707a6" providerId="LiveId" clId="{6BCB7A6D-AAA9-4DDF-91C0-DC327E3A53A7}" dt="2026-03-09T12:43:44.939" v="270" actId="403"/>
        <pc:sldMkLst>
          <pc:docMk/>
          <pc:sldMk cId="0" sldId="2147473724"/>
        </pc:sldMkLst>
        <pc:spChg chg="mod">
          <ac:chgData name="Patrick Schuller" userId="9ee7ca8b00e707a6" providerId="LiveId" clId="{6BCB7A6D-AAA9-4DDF-91C0-DC327E3A53A7}" dt="2026-03-06T15:21:32.015" v="94" actId="20577"/>
          <ac:spMkLst>
            <pc:docMk/>
            <pc:sldMk cId="0" sldId="2147473724"/>
            <ac:spMk id="3" creationId="{00000000-0000-0000-0000-000000000000}"/>
          </ac:spMkLst>
        </pc:spChg>
        <pc:graphicFrameChg chg="mod modGraphic">
          <ac:chgData name="Patrick Schuller" userId="9ee7ca8b00e707a6" providerId="LiveId" clId="{6BCB7A6D-AAA9-4DDF-91C0-DC327E3A53A7}" dt="2026-03-09T12:43:44.939" v="270" actId="403"/>
          <ac:graphicFrameMkLst>
            <pc:docMk/>
            <pc:sldMk cId="0" sldId="2147473724"/>
            <ac:graphicFrameMk id="6" creationId="{7CDE4DF2-82D2-4624-8216-D54407C20CA5}"/>
          </ac:graphicFrameMkLst>
        </pc:graphicFrame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_rels/drawing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06B20F-C7AE-4ABE-BDAA-9C56F1AFABA5}"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n-US"/>
        </a:p>
      </dgm:t>
    </dgm:pt>
    <dgm:pt modelId="{B91D14BF-530B-43B2-B005-42DB93D2DCF5}">
      <dgm:prSet phldrT="[Texte]" custT="1"/>
      <dgm:spPr/>
      <dgm:t>
        <a:bodyPr/>
        <a:lstStyle/>
        <a:p>
          <a:r>
            <a:rPr lang="en-GB" sz="2800" noProof="0" dirty="0">
              <a:solidFill>
                <a:schemeClr val="accent4"/>
              </a:solidFill>
            </a:rPr>
            <a:t>Chair </a:t>
          </a:r>
          <a:r>
            <a:rPr lang="en-GB" sz="2000" noProof="0" dirty="0">
              <a:solidFill>
                <a:schemeClr val="accent4"/>
              </a:solidFill>
            </a:rPr>
            <a:t> </a:t>
          </a:r>
        </a:p>
        <a:p>
          <a:r>
            <a:rPr lang="en-GB" sz="2400" noProof="0" dirty="0">
              <a:solidFill>
                <a:schemeClr val="accent4"/>
              </a:solidFill>
            </a:rPr>
            <a:t>Adam Prince</a:t>
          </a:r>
        </a:p>
        <a:p>
          <a:r>
            <a:rPr lang="en-GB" sz="1900" noProof="0" dirty="0">
              <a:solidFill>
                <a:schemeClr val="accent4"/>
              </a:solidFill>
            </a:rPr>
            <a:t>Adam.Prince@sage.com</a:t>
          </a:r>
        </a:p>
      </dgm:t>
    </dgm:pt>
    <dgm:pt modelId="{395124D7-B8FA-45EF-BF96-B584F595E331}" type="parTrans" cxnId="{F6614C27-59E5-4FC6-83E3-E67A96A267B7}">
      <dgm:prSet/>
      <dgm:spPr/>
      <dgm:t>
        <a:bodyPr/>
        <a:lstStyle/>
        <a:p>
          <a:endParaRPr lang="en-US">
            <a:solidFill>
              <a:schemeClr val="accent4"/>
            </a:solidFill>
          </a:endParaRPr>
        </a:p>
      </dgm:t>
    </dgm:pt>
    <dgm:pt modelId="{00AD03E6-C4F6-4D02-B52B-67DA8E166E47}" type="sibTrans" cxnId="{F6614C27-59E5-4FC6-83E3-E67A96A267B7}">
      <dgm:prSet/>
      <dgm:spPr/>
      <dgm:t>
        <a:bodyPr/>
        <a:lstStyle/>
        <a:p>
          <a:endParaRPr lang="en-US">
            <a:solidFill>
              <a:schemeClr val="accent4"/>
            </a:solidFill>
          </a:endParaRPr>
        </a:p>
      </dgm:t>
    </dgm:pt>
    <dgm:pt modelId="{49128A62-6A7D-42A5-A482-E8EDB94C1256}">
      <dgm:prSet phldrT="[Texte]" custT="1"/>
      <dgm:spPr>
        <a:noFill/>
        <a:ln>
          <a:noFill/>
        </a:ln>
        <a:effectLst/>
      </dgm:spPr>
      <dgm:t>
        <a:bodyPr spcFirstLastPara="0" vert="horz" wrap="square" lIns="68580" tIns="68580" rIns="68580" bIns="68580" numCol="1" spcCol="1270" anchor="ctr" anchorCtr="0"/>
        <a:lstStyle/>
        <a:p>
          <a:r>
            <a:rPr lang="en-GB" sz="2800" kern="1200" noProof="0" dirty="0">
              <a:solidFill>
                <a:schemeClr val="accent4"/>
              </a:solidFill>
              <a:latin typeface="Gill Sans MT"/>
              <a:ea typeface="+mn-ea"/>
              <a:cs typeface="+mn-cs"/>
            </a:rPr>
            <a:t>Vice-chair</a:t>
          </a:r>
        </a:p>
        <a:p>
          <a:r>
            <a:rPr lang="en-GB" sz="2400" kern="1200" noProof="0" dirty="0">
              <a:solidFill>
                <a:schemeClr val="accent4"/>
              </a:solidFill>
              <a:latin typeface="Gill Sans MT"/>
              <a:ea typeface="+mn-ea"/>
              <a:cs typeface="+mn-cs"/>
            </a:rPr>
            <a:t>Andy Todd</a:t>
          </a:r>
        </a:p>
        <a:p>
          <a:r>
            <a:rPr lang="en-GB" sz="1800" kern="1200" noProof="0" dirty="0">
              <a:solidFill>
                <a:schemeClr val="accent4"/>
              </a:solidFill>
              <a:latin typeface="Gill Sans MT"/>
              <a:ea typeface="+mn-ea"/>
              <a:cs typeface="+mn-cs"/>
            </a:rPr>
            <a:t>Andy.Dodd@novuna.co.uk</a:t>
          </a:r>
        </a:p>
      </dgm:t>
    </dgm:pt>
    <dgm:pt modelId="{F0A8740B-686D-4D9A-AE9D-899D278B70DB}" type="parTrans" cxnId="{DE34A04A-4847-4358-82F6-74013A68E0B8}">
      <dgm:prSet/>
      <dgm:spPr/>
      <dgm:t>
        <a:bodyPr/>
        <a:lstStyle/>
        <a:p>
          <a:endParaRPr lang="en-US">
            <a:solidFill>
              <a:schemeClr val="accent4"/>
            </a:solidFill>
          </a:endParaRPr>
        </a:p>
      </dgm:t>
    </dgm:pt>
    <dgm:pt modelId="{7E6C0D6C-E2F7-4105-8C2E-F378BF0DA32D}" type="sibTrans" cxnId="{DE34A04A-4847-4358-82F6-74013A68E0B8}">
      <dgm:prSet/>
      <dgm:spPr/>
      <dgm:t>
        <a:bodyPr/>
        <a:lstStyle/>
        <a:p>
          <a:endParaRPr lang="en-US">
            <a:solidFill>
              <a:schemeClr val="accent4"/>
            </a:solidFill>
          </a:endParaRPr>
        </a:p>
      </dgm:t>
    </dgm:pt>
    <dgm:pt modelId="{E229DE4F-6B8C-4938-844F-112DC068C480}" type="pres">
      <dgm:prSet presAssocID="{C006B20F-C7AE-4ABE-BDAA-9C56F1AFABA5}" presName="hierChild1" presStyleCnt="0">
        <dgm:presLayoutVars>
          <dgm:chPref val="1"/>
          <dgm:dir/>
          <dgm:animOne val="branch"/>
          <dgm:animLvl val="lvl"/>
          <dgm:resizeHandles/>
        </dgm:presLayoutVars>
      </dgm:prSet>
      <dgm:spPr/>
    </dgm:pt>
    <dgm:pt modelId="{99C7B07A-F243-4473-97C8-818F0DF0370C}" type="pres">
      <dgm:prSet presAssocID="{B91D14BF-530B-43B2-B005-42DB93D2DCF5}" presName="hierRoot1" presStyleCnt="0"/>
      <dgm:spPr/>
    </dgm:pt>
    <dgm:pt modelId="{6E6CAE57-8F9F-4CEC-B944-42D940E69FBB}" type="pres">
      <dgm:prSet presAssocID="{B91D14BF-530B-43B2-B005-42DB93D2DCF5}" presName="composite" presStyleCnt="0"/>
      <dgm:spPr/>
    </dgm:pt>
    <dgm:pt modelId="{98D23D58-22AC-4A34-829F-AC877123B7E2}" type="pres">
      <dgm:prSet presAssocID="{B91D14BF-530B-43B2-B005-42DB93D2DCF5}" presName="image" presStyleLbl="node0" presStyleIdx="0" presStyleCnt="2"/>
      <dgm:spPr>
        <a:blipFill>
          <a:blip xmlns:r="http://schemas.openxmlformats.org/officeDocument/2006/relationships" r:embed="rId1"/>
          <a:srcRect/>
          <a:stretch>
            <a:fillRect/>
          </a:stretch>
        </a:blipFill>
      </dgm:spPr>
    </dgm:pt>
    <dgm:pt modelId="{089F3EBB-2B1A-4FD7-A5D4-4B55753E6FB1}" type="pres">
      <dgm:prSet presAssocID="{B91D14BF-530B-43B2-B005-42DB93D2DCF5}" presName="text" presStyleLbl="revTx" presStyleIdx="0" presStyleCnt="2">
        <dgm:presLayoutVars>
          <dgm:chPref val="3"/>
        </dgm:presLayoutVars>
      </dgm:prSet>
      <dgm:spPr/>
    </dgm:pt>
    <dgm:pt modelId="{F5C6351E-A263-4953-9D2B-F76743822915}" type="pres">
      <dgm:prSet presAssocID="{B91D14BF-530B-43B2-B005-42DB93D2DCF5}" presName="hierChild2" presStyleCnt="0"/>
      <dgm:spPr/>
    </dgm:pt>
    <dgm:pt modelId="{24381372-16E6-4757-ADD7-26527B883F79}" type="pres">
      <dgm:prSet presAssocID="{49128A62-6A7D-42A5-A482-E8EDB94C1256}" presName="hierRoot1" presStyleCnt="0"/>
      <dgm:spPr/>
    </dgm:pt>
    <dgm:pt modelId="{AFA0C041-31AD-46FE-BDE6-7A37B69533C8}" type="pres">
      <dgm:prSet presAssocID="{49128A62-6A7D-42A5-A482-E8EDB94C1256}" presName="composite" presStyleCnt="0"/>
      <dgm:spPr/>
    </dgm:pt>
    <dgm:pt modelId="{9B6B0B17-C0F4-4A08-B61E-863EBC41C05F}" type="pres">
      <dgm:prSet presAssocID="{49128A62-6A7D-42A5-A482-E8EDB94C1256}" presName="image" presStyleLbl="node0" presStyleIdx="1" presStyleCnt="2" custFlipHor="1"/>
      <dgm:spPr>
        <a:blipFill>
          <a:blip xmlns:r="http://schemas.openxmlformats.org/officeDocument/2006/relationships" r:embed="rId2"/>
          <a:srcRect/>
          <a:stretch>
            <a:fillRect l="-5000" r="-5000"/>
          </a:stretch>
        </a:blipFill>
      </dgm:spPr>
    </dgm:pt>
    <dgm:pt modelId="{62CCE007-9613-42C3-AC5D-5FD32003E16E}" type="pres">
      <dgm:prSet presAssocID="{49128A62-6A7D-42A5-A482-E8EDB94C1256}" presName="text" presStyleLbl="revTx" presStyleIdx="1" presStyleCnt="2">
        <dgm:presLayoutVars>
          <dgm:chPref val="3"/>
        </dgm:presLayoutVars>
      </dgm:prSet>
      <dgm:spPr>
        <a:xfrm>
          <a:off x="6039906" y="367450"/>
          <a:ext cx="2415549" cy="1610366"/>
        </a:xfrm>
        <a:prstGeom prst="rect">
          <a:avLst/>
        </a:prstGeom>
      </dgm:spPr>
    </dgm:pt>
    <dgm:pt modelId="{97535B00-F90F-498E-AA9D-735185FE4592}" type="pres">
      <dgm:prSet presAssocID="{49128A62-6A7D-42A5-A482-E8EDB94C1256}" presName="hierChild2" presStyleCnt="0"/>
      <dgm:spPr/>
    </dgm:pt>
  </dgm:ptLst>
  <dgm:cxnLst>
    <dgm:cxn modelId="{F6614C27-59E5-4FC6-83E3-E67A96A267B7}" srcId="{C006B20F-C7AE-4ABE-BDAA-9C56F1AFABA5}" destId="{B91D14BF-530B-43B2-B005-42DB93D2DCF5}" srcOrd="0" destOrd="0" parTransId="{395124D7-B8FA-45EF-BF96-B584F595E331}" sibTransId="{00AD03E6-C4F6-4D02-B52B-67DA8E166E47}"/>
    <dgm:cxn modelId="{DE34A04A-4847-4358-82F6-74013A68E0B8}" srcId="{C006B20F-C7AE-4ABE-BDAA-9C56F1AFABA5}" destId="{49128A62-6A7D-42A5-A482-E8EDB94C1256}" srcOrd="1" destOrd="0" parTransId="{F0A8740B-686D-4D9A-AE9D-899D278B70DB}" sibTransId="{7E6C0D6C-E2F7-4105-8C2E-F378BF0DA32D}"/>
    <dgm:cxn modelId="{D967608C-EB31-43DA-8E4A-B2C2CD3ED5FC}" type="presOf" srcId="{C006B20F-C7AE-4ABE-BDAA-9C56F1AFABA5}" destId="{E229DE4F-6B8C-4938-844F-112DC068C480}" srcOrd="0" destOrd="0" presId="urn:microsoft.com/office/officeart/2009/layout/CirclePictureHierarchy"/>
    <dgm:cxn modelId="{467082CF-0E17-404D-97F7-978A9032D105}" type="presOf" srcId="{B91D14BF-530B-43B2-B005-42DB93D2DCF5}" destId="{089F3EBB-2B1A-4FD7-A5D4-4B55753E6FB1}" srcOrd="0" destOrd="0" presId="urn:microsoft.com/office/officeart/2009/layout/CirclePictureHierarchy"/>
    <dgm:cxn modelId="{A7EA38F2-A59D-4A3B-B5D3-23AAB1716616}" type="presOf" srcId="{49128A62-6A7D-42A5-A482-E8EDB94C1256}" destId="{62CCE007-9613-42C3-AC5D-5FD32003E16E}" srcOrd="0" destOrd="0" presId="urn:microsoft.com/office/officeart/2009/layout/CirclePictureHierarchy"/>
    <dgm:cxn modelId="{08F2D977-08C8-41D1-835E-4B6805684BF9}" type="presParOf" srcId="{E229DE4F-6B8C-4938-844F-112DC068C480}" destId="{99C7B07A-F243-4473-97C8-818F0DF0370C}" srcOrd="0" destOrd="0" presId="urn:microsoft.com/office/officeart/2009/layout/CirclePictureHierarchy"/>
    <dgm:cxn modelId="{18A1D141-2803-43B6-9C59-EA780878A4B5}" type="presParOf" srcId="{99C7B07A-F243-4473-97C8-818F0DF0370C}" destId="{6E6CAE57-8F9F-4CEC-B944-42D940E69FBB}" srcOrd="0" destOrd="0" presId="urn:microsoft.com/office/officeart/2009/layout/CirclePictureHierarchy"/>
    <dgm:cxn modelId="{F5A3D4C6-1A23-45D7-857E-80DD4DA3FC99}" type="presParOf" srcId="{6E6CAE57-8F9F-4CEC-B944-42D940E69FBB}" destId="{98D23D58-22AC-4A34-829F-AC877123B7E2}" srcOrd="0" destOrd="0" presId="urn:microsoft.com/office/officeart/2009/layout/CirclePictureHierarchy"/>
    <dgm:cxn modelId="{D9DCF4F1-D8C5-42C5-8D95-85D0DFC809BA}" type="presParOf" srcId="{6E6CAE57-8F9F-4CEC-B944-42D940E69FBB}" destId="{089F3EBB-2B1A-4FD7-A5D4-4B55753E6FB1}" srcOrd="1" destOrd="0" presId="urn:microsoft.com/office/officeart/2009/layout/CirclePictureHierarchy"/>
    <dgm:cxn modelId="{F83BAE09-2543-4B17-AE28-0616F88C3D15}" type="presParOf" srcId="{99C7B07A-F243-4473-97C8-818F0DF0370C}" destId="{F5C6351E-A263-4953-9D2B-F76743822915}" srcOrd="1" destOrd="0" presId="urn:microsoft.com/office/officeart/2009/layout/CirclePictureHierarchy"/>
    <dgm:cxn modelId="{4A14CADF-FF1F-44FB-9116-6509E744DA69}" type="presParOf" srcId="{E229DE4F-6B8C-4938-844F-112DC068C480}" destId="{24381372-16E6-4757-ADD7-26527B883F79}" srcOrd="1" destOrd="0" presId="urn:microsoft.com/office/officeart/2009/layout/CirclePictureHierarchy"/>
    <dgm:cxn modelId="{4D966CF3-2C97-447F-818E-082FCC6CD705}" type="presParOf" srcId="{24381372-16E6-4757-ADD7-26527B883F79}" destId="{AFA0C041-31AD-46FE-BDE6-7A37B69533C8}" srcOrd="0" destOrd="0" presId="urn:microsoft.com/office/officeart/2009/layout/CirclePictureHierarchy"/>
    <dgm:cxn modelId="{73F19375-7E2D-43FB-9C50-84845729A071}" type="presParOf" srcId="{AFA0C041-31AD-46FE-BDE6-7A37B69533C8}" destId="{9B6B0B17-C0F4-4A08-B61E-863EBC41C05F}" srcOrd="0" destOrd="0" presId="urn:microsoft.com/office/officeart/2009/layout/CirclePictureHierarchy"/>
    <dgm:cxn modelId="{68852AEE-D81A-48C1-9059-99D8E0E9BEDF}" type="presParOf" srcId="{AFA0C041-31AD-46FE-BDE6-7A37B69533C8}" destId="{62CCE007-9613-42C3-AC5D-5FD32003E16E}" srcOrd="1" destOrd="0" presId="urn:microsoft.com/office/officeart/2009/layout/CirclePictureHierarchy"/>
    <dgm:cxn modelId="{D2ADCF53-F7E9-4277-B678-D5D4DBC08E44}" type="presParOf" srcId="{24381372-16E6-4757-ADD7-26527B883F79}" destId="{97535B00-F90F-498E-AA9D-735185FE4592}"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23D58-22AC-4A34-829F-AC877123B7E2}">
      <dsp:nvSpPr>
        <dsp:cNvPr id="0" name=""/>
        <dsp:cNvSpPr/>
      </dsp:nvSpPr>
      <dsp:spPr>
        <a:xfrm>
          <a:off x="1120" y="303085"/>
          <a:ext cx="1747490" cy="1747490"/>
        </a:xfrm>
        <a:prstGeom prst="ellipse">
          <a:avLst/>
        </a:prstGeom>
        <a:blipFill>
          <a:blip xmlns:r="http://schemas.openxmlformats.org/officeDocument/2006/relationships" r:embed="rId1"/>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9F3EBB-2B1A-4FD7-A5D4-4B55753E6FB1}">
      <dsp:nvSpPr>
        <dsp:cNvPr id="0" name=""/>
        <dsp:cNvSpPr/>
      </dsp:nvSpPr>
      <dsp:spPr>
        <a:xfrm>
          <a:off x="1748611" y="298716"/>
          <a:ext cx="2621236" cy="174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schemeClr val="accent4"/>
              </a:solidFill>
            </a:rPr>
            <a:t>Chair </a:t>
          </a:r>
          <a:r>
            <a:rPr lang="en-GB" sz="2000" kern="1200" noProof="0" dirty="0">
              <a:solidFill>
                <a:schemeClr val="accent4"/>
              </a:solidFill>
            </a:rPr>
            <a:t> </a:t>
          </a:r>
        </a:p>
        <a:p>
          <a:pPr marL="0" lvl="0" indent="0" algn="l" defTabSz="1244600">
            <a:lnSpc>
              <a:spcPct val="90000"/>
            </a:lnSpc>
            <a:spcBef>
              <a:spcPct val="0"/>
            </a:spcBef>
            <a:spcAft>
              <a:spcPct val="35000"/>
            </a:spcAft>
            <a:buNone/>
          </a:pPr>
          <a:r>
            <a:rPr lang="en-GB" sz="2400" kern="1200" noProof="0" dirty="0">
              <a:solidFill>
                <a:schemeClr val="accent4"/>
              </a:solidFill>
            </a:rPr>
            <a:t>Adam Prince</a:t>
          </a:r>
        </a:p>
        <a:p>
          <a:pPr marL="0" lvl="0" indent="0" algn="l" defTabSz="1244600">
            <a:lnSpc>
              <a:spcPct val="90000"/>
            </a:lnSpc>
            <a:spcBef>
              <a:spcPct val="0"/>
            </a:spcBef>
            <a:spcAft>
              <a:spcPct val="35000"/>
            </a:spcAft>
            <a:buNone/>
          </a:pPr>
          <a:r>
            <a:rPr lang="en-GB" sz="1900" kern="1200" noProof="0" dirty="0">
              <a:solidFill>
                <a:schemeClr val="accent4"/>
              </a:solidFill>
            </a:rPr>
            <a:t>Adam.Prince@sage.com</a:t>
          </a:r>
        </a:p>
      </dsp:txBody>
      <dsp:txXfrm>
        <a:off x="1748611" y="298716"/>
        <a:ext cx="2621236" cy="1747490"/>
      </dsp:txXfrm>
    </dsp:sp>
    <dsp:sp modelId="{9B6B0B17-C0F4-4A08-B61E-863EBC41C05F}">
      <dsp:nvSpPr>
        <dsp:cNvPr id="0" name=""/>
        <dsp:cNvSpPr/>
      </dsp:nvSpPr>
      <dsp:spPr>
        <a:xfrm flipH="1">
          <a:off x="4806720" y="303085"/>
          <a:ext cx="1747490" cy="1747490"/>
        </a:xfrm>
        <a:prstGeom prst="ellipse">
          <a:avLst/>
        </a:prstGeom>
        <a:blipFill>
          <a:blip xmlns:r="http://schemas.openxmlformats.org/officeDocument/2006/relationships" r:embed="rId2"/>
          <a:srcRect/>
          <a:stretch>
            <a:fillRect l="-5000" r="-5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CCE007-9613-42C3-AC5D-5FD32003E16E}">
      <dsp:nvSpPr>
        <dsp:cNvPr id="0" name=""/>
        <dsp:cNvSpPr/>
      </dsp:nvSpPr>
      <dsp:spPr>
        <a:xfrm>
          <a:off x="6554211" y="298716"/>
          <a:ext cx="2621236" cy="1747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1244600">
            <a:lnSpc>
              <a:spcPct val="90000"/>
            </a:lnSpc>
            <a:spcBef>
              <a:spcPct val="0"/>
            </a:spcBef>
            <a:spcAft>
              <a:spcPct val="35000"/>
            </a:spcAft>
            <a:buNone/>
          </a:pPr>
          <a:r>
            <a:rPr lang="en-GB" sz="2800" kern="1200" noProof="0" dirty="0">
              <a:solidFill>
                <a:schemeClr val="accent4"/>
              </a:solidFill>
              <a:latin typeface="Gill Sans MT"/>
              <a:ea typeface="+mn-ea"/>
              <a:cs typeface="+mn-cs"/>
            </a:rPr>
            <a:t>Vice-chair</a:t>
          </a:r>
        </a:p>
        <a:p>
          <a:pPr marL="0" lvl="0" indent="0" algn="l" defTabSz="1244600">
            <a:lnSpc>
              <a:spcPct val="90000"/>
            </a:lnSpc>
            <a:spcBef>
              <a:spcPct val="0"/>
            </a:spcBef>
            <a:spcAft>
              <a:spcPct val="35000"/>
            </a:spcAft>
            <a:buNone/>
          </a:pPr>
          <a:r>
            <a:rPr lang="en-GB" sz="2400" kern="1200" noProof="0" dirty="0">
              <a:solidFill>
                <a:schemeClr val="accent4"/>
              </a:solidFill>
              <a:latin typeface="Gill Sans MT"/>
              <a:ea typeface="+mn-ea"/>
              <a:cs typeface="+mn-cs"/>
            </a:rPr>
            <a:t>Andy Todd</a:t>
          </a:r>
        </a:p>
        <a:p>
          <a:pPr marL="0" lvl="0" indent="0" algn="l" defTabSz="1244600">
            <a:lnSpc>
              <a:spcPct val="90000"/>
            </a:lnSpc>
            <a:spcBef>
              <a:spcPct val="0"/>
            </a:spcBef>
            <a:spcAft>
              <a:spcPct val="35000"/>
            </a:spcAft>
            <a:buNone/>
          </a:pPr>
          <a:r>
            <a:rPr lang="en-GB" sz="1800" kern="1200" noProof="0" dirty="0">
              <a:solidFill>
                <a:schemeClr val="accent4"/>
              </a:solidFill>
              <a:latin typeface="Gill Sans MT"/>
              <a:ea typeface="+mn-ea"/>
              <a:cs typeface="+mn-cs"/>
            </a:rPr>
            <a:t>Andy.Dodd@novuna.co.uk</a:t>
          </a:r>
        </a:p>
      </dsp:txBody>
      <dsp:txXfrm>
        <a:off x="6554211" y="298716"/>
        <a:ext cx="2621236" cy="174749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242772F6-270A-44E6-B342-EC8EE41D9908}" type="datetimeFigureOut">
              <a:rPr lang="en-US" smtClean="0"/>
              <a:t>3/9/2026</a:t>
            </a:fld>
            <a:endParaRPr lang="en-US"/>
          </a:p>
        </p:txBody>
      </p:sp>
      <p:sp>
        <p:nvSpPr>
          <p:cNvPr id="4" name="Footer Placeholder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E278D1EC-580D-41AA-8ECD-36003A4B937E}" type="slidenum">
              <a:rPr lang="en-US" smtClean="0"/>
              <a:t>‹N°›</a:t>
            </a:fld>
            <a:endParaRPr lang="en-US"/>
          </a:p>
        </p:txBody>
      </p:sp>
    </p:spTree>
    <p:extLst>
      <p:ext uri="{BB962C8B-B14F-4D97-AF65-F5344CB8AC3E}">
        <p14:creationId xmlns:p14="http://schemas.microsoft.com/office/powerpoint/2010/main" val="1806009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9099" cy="496967"/>
          </a:xfrm>
          <a:prstGeom prst="rect">
            <a:avLst/>
          </a:prstGeom>
        </p:spPr>
        <p:txBody>
          <a:bodyPr vert="horz" lIns="95680" tIns="47840" rIns="95680" bIns="47840" rtlCol="0"/>
          <a:lstStyle>
            <a:lvl1pPr algn="l">
              <a:defRPr sz="1300"/>
            </a:lvl1pPr>
          </a:lstStyle>
          <a:p>
            <a:endParaRPr lang="en-US" dirty="0"/>
          </a:p>
        </p:txBody>
      </p:sp>
      <p:sp>
        <p:nvSpPr>
          <p:cNvPr id="3" name="Date Placeholder 2"/>
          <p:cNvSpPr>
            <a:spLocks noGrp="1"/>
          </p:cNvSpPr>
          <p:nvPr>
            <p:ph type="dt" idx="1"/>
          </p:nvPr>
        </p:nvSpPr>
        <p:spPr>
          <a:xfrm>
            <a:off x="3854940" y="1"/>
            <a:ext cx="2949099" cy="496967"/>
          </a:xfrm>
          <a:prstGeom prst="rect">
            <a:avLst/>
          </a:prstGeom>
        </p:spPr>
        <p:txBody>
          <a:bodyPr vert="horz" lIns="95680" tIns="47840" rIns="95680" bIns="47840" rtlCol="0"/>
          <a:lstStyle>
            <a:lvl1pPr algn="r">
              <a:defRPr sz="1300"/>
            </a:lvl1pPr>
          </a:lstStyle>
          <a:p>
            <a:fld id="{D622C7AC-C93F-4C56-9A9E-E357A6C5FB5A}" type="datetimeFigureOut">
              <a:rPr lang="en-US" smtClean="0"/>
              <a:t>3/9/2026</a:t>
            </a:fld>
            <a:endParaRPr lang="en-US" dirty="0"/>
          </a:p>
        </p:txBody>
      </p:sp>
      <p:sp>
        <p:nvSpPr>
          <p:cNvPr id="4" name="Slide Image Placeholder 3"/>
          <p:cNvSpPr>
            <a:spLocks noGrp="1" noRot="1" noChangeAspect="1"/>
          </p:cNvSpPr>
          <p:nvPr>
            <p:ph type="sldImg" idx="2"/>
          </p:nvPr>
        </p:nvSpPr>
        <p:spPr>
          <a:xfrm>
            <a:off x="92075" y="746125"/>
            <a:ext cx="6621463" cy="3725863"/>
          </a:xfrm>
          <a:prstGeom prst="rect">
            <a:avLst/>
          </a:prstGeom>
          <a:noFill/>
          <a:ln w="12700">
            <a:solidFill>
              <a:prstClr val="black"/>
            </a:solidFill>
          </a:ln>
        </p:spPr>
        <p:txBody>
          <a:bodyPr vert="horz" lIns="95680" tIns="47840" rIns="95680" bIns="47840" rtlCol="0" anchor="ctr"/>
          <a:lstStyle/>
          <a:p>
            <a:endParaRPr lang="en-US" dirty="0"/>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5680" tIns="47840" rIns="95680" bIns="4784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0647"/>
            <a:ext cx="2949099" cy="496967"/>
          </a:xfrm>
          <a:prstGeom prst="rect">
            <a:avLst/>
          </a:prstGeom>
        </p:spPr>
        <p:txBody>
          <a:bodyPr vert="horz" lIns="95680" tIns="47840" rIns="95680" bIns="47840"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95680" tIns="47840" rIns="95680" bIns="47840" rtlCol="0" anchor="b"/>
          <a:lstStyle>
            <a:lvl1pPr algn="r">
              <a:defRPr sz="1300"/>
            </a:lvl1pPr>
          </a:lstStyle>
          <a:p>
            <a:fld id="{567294A0-8001-4AAF-94E5-3DDC4A9745AA}" type="slidenum">
              <a:rPr lang="en-US" smtClean="0"/>
              <a:t>‹N°›</a:t>
            </a:fld>
            <a:endParaRPr lang="en-US" dirty="0"/>
          </a:p>
        </p:txBody>
      </p:sp>
    </p:spTree>
    <p:extLst>
      <p:ext uri="{BB962C8B-B14F-4D97-AF65-F5344CB8AC3E}">
        <p14:creationId xmlns:p14="http://schemas.microsoft.com/office/powerpoint/2010/main" val="658482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accent1">
                <a:lumMod val="95000"/>
                <a:lumOff val="5000"/>
              </a:schemeClr>
            </a:gs>
            <a:gs pos="29000">
              <a:schemeClr val="accent1">
                <a:lumMod val="60000"/>
              </a:schemeClr>
            </a:gs>
          </a:gsLst>
          <a:lin ang="10800000" scaled="1"/>
          <a:tileRect/>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1625600" y="3806552"/>
            <a:ext cx="9144000" cy="990600"/>
          </a:xfrm>
        </p:spPr>
        <p:txBody>
          <a:bodyPr anchor="t" anchorCtr="0"/>
          <a:lstStyle>
            <a:lvl1pPr algn="r">
              <a:defRPr sz="3200">
                <a:solidFill>
                  <a:srgbClr val="4CAF88"/>
                </a:solidFill>
                <a:latin typeface="OpenSans"/>
              </a:defRPr>
            </a:lvl1pPr>
          </a:lstStyle>
          <a:p>
            <a:r>
              <a:rPr kumimoji="0" lang="en-US"/>
              <a:t>Click to edit Master title style</a:t>
            </a:r>
            <a:endParaRPr kumimoji="0" lang="en-US" dirty="0"/>
          </a:p>
        </p:txBody>
      </p:sp>
      <p:sp>
        <p:nvSpPr>
          <p:cNvPr id="9" name="Subtitle 8"/>
          <p:cNvSpPr>
            <a:spLocks noGrp="1"/>
          </p:cNvSpPr>
          <p:nvPr>
            <p:ph type="subTitle" idx="1"/>
          </p:nvPr>
        </p:nvSpPr>
        <p:spPr>
          <a:xfrm>
            <a:off x="1625600" y="5124450"/>
            <a:ext cx="9144000" cy="533400"/>
          </a:xfrm>
        </p:spPr>
        <p:txBody>
          <a:bodyPr/>
          <a:lstStyle>
            <a:lvl1pPr marL="0" indent="0" algn="r">
              <a:buNone/>
              <a:defRPr sz="2000">
                <a:solidFill>
                  <a:srgbClr val="E8A600"/>
                </a:solidFill>
                <a:latin typeface="OpenSans"/>
                <a:ea typeface="+mj-ea"/>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endParaRPr kumimoji="0" lang="en-US" dirty="0"/>
          </a:p>
        </p:txBody>
      </p:sp>
      <p:sp>
        <p:nvSpPr>
          <p:cNvPr id="21" name="Rectangle 20"/>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3" name="Rectangle 32"/>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a:off x="1206500" y="3648075"/>
            <a:ext cx="64964"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2" name="Rectangle 31"/>
          <p:cNvSpPr/>
          <p:nvPr/>
        </p:nvSpPr>
        <p:spPr>
          <a:xfrm>
            <a:off x="1206500" y="5048250"/>
            <a:ext cx="64964"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pic>
        <p:nvPicPr>
          <p:cNvPr id="3" name="Picture 2" descr="A blue letter on a black background&#10;&#10;Description automatically generated">
            <a:extLst>
              <a:ext uri="{FF2B5EF4-FFF2-40B4-BE49-F238E27FC236}">
                <a16:creationId xmlns:a16="http://schemas.microsoft.com/office/drawing/2014/main" id="{352D8A96-6F62-080B-052F-7001E78D3819}"/>
              </a:ext>
            </a:extLst>
          </p:cNvPr>
          <p:cNvPicPr>
            <a:picLocks noChangeAspect="1"/>
          </p:cNvPicPr>
          <p:nvPr userDrawn="1"/>
        </p:nvPicPr>
        <p:blipFill>
          <a:blip r:embed="rId2">
            <a:biLevel thresh="25000"/>
            <a:extLst>
              <a:ext uri="{28A0092B-C50C-407E-A947-70E740481C1C}">
                <a14:useLocalDpi xmlns:a14="http://schemas.microsoft.com/office/drawing/2010/main" val="0"/>
              </a:ext>
            </a:extLst>
          </a:blip>
          <a:stretch>
            <a:fillRect/>
          </a:stretch>
        </p:blipFill>
        <p:spPr>
          <a:xfrm>
            <a:off x="2886556" y="824313"/>
            <a:ext cx="7066159" cy="1803949"/>
          </a:xfrm>
          <a:prstGeom prst="rect">
            <a:avLst/>
          </a:prstGeom>
        </p:spPr>
      </p:pic>
      <p:pic>
        <p:nvPicPr>
          <p:cNvPr id="5" name="Picture 4" descr="A blue planet with colorful lines and dots&#10;&#10;Description automatically generated">
            <a:extLst>
              <a:ext uri="{FF2B5EF4-FFF2-40B4-BE49-F238E27FC236}">
                <a16:creationId xmlns:a16="http://schemas.microsoft.com/office/drawing/2014/main" id="{5ACDBF91-BD98-63EE-4CA5-CEB8E26E2CF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332" y="1700807"/>
            <a:ext cx="5528749" cy="5157193"/>
          </a:xfrm>
          <a:prstGeom prst="rect">
            <a:avLst/>
          </a:prstGeom>
        </p:spPr>
      </p:pic>
    </p:spTree>
    <p:extLst>
      <p:ext uri="{BB962C8B-B14F-4D97-AF65-F5344CB8AC3E}">
        <p14:creationId xmlns:p14="http://schemas.microsoft.com/office/powerpoint/2010/main" val="22574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9 March 2026</a:t>
            </a:fld>
            <a:endParaRPr lang="en-US" dirty="0"/>
          </a:p>
        </p:txBody>
      </p:sp>
      <p:sp>
        <p:nvSpPr>
          <p:cNvPr id="4" name="Text Placeholder 12">
            <a:extLst>
              <a:ext uri="{FF2B5EF4-FFF2-40B4-BE49-F238E27FC236}">
                <a16:creationId xmlns:a16="http://schemas.microsoft.com/office/drawing/2014/main" id="{5860D71C-67F4-9CE6-4278-9C9F790079EA}"/>
              </a:ext>
            </a:extLst>
          </p:cNvPr>
          <p:cNvSpPr>
            <a:spLocks noGrp="1"/>
          </p:cNvSpPr>
          <p:nvPr>
            <p:ph idx="1"/>
          </p:nvPr>
        </p:nvSpPr>
        <p:spPr>
          <a:xfrm>
            <a:off x="551384" y="1124744"/>
            <a:ext cx="1103101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2214593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9 March 2026</a:t>
            </a:fld>
            <a:endParaRPr lang="en-US" dirty="0"/>
          </a:p>
        </p:txBody>
      </p:sp>
      <p:sp>
        <p:nvSpPr>
          <p:cNvPr id="4" name="Text Placeholder 12">
            <a:extLst>
              <a:ext uri="{FF2B5EF4-FFF2-40B4-BE49-F238E27FC236}">
                <a16:creationId xmlns:a16="http://schemas.microsoft.com/office/drawing/2014/main" id="{5860D71C-67F4-9CE6-4278-9C9F790079EA}"/>
              </a:ext>
            </a:extLst>
          </p:cNvPr>
          <p:cNvSpPr>
            <a:spLocks noGrp="1"/>
          </p:cNvSpPr>
          <p:nvPr>
            <p:ph idx="1"/>
          </p:nvPr>
        </p:nvSpPr>
        <p:spPr>
          <a:xfrm>
            <a:off x="551384" y="1124744"/>
            <a:ext cx="518457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5" name="Text Placeholder 12">
            <a:extLst>
              <a:ext uri="{FF2B5EF4-FFF2-40B4-BE49-F238E27FC236}">
                <a16:creationId xmlns:a16="http://schemas.microsoft.com/office/drawing/2014/main" id="{07251D39-3B62-EEBB-2C80-7CC2BC1A2835}"/>
              </a:ext>
            </a:extLst>
          </p:cNvPr>
          <p:cNvSpPr>
            <a:spLocks noGrp="1"/>
          </p:cNvSpPr>
          <p:nvPr>
            <p:ph idx="11"/>
          </p:nvPr>
        </p:nvSpPr>
        <p:spPr>
          <a:xfrm>
            <a:off x="6168008" y="1119245"/>
            <a:ext cx="5328592"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Tree>
    <p:extLst>
      <p:ext uri="{BB962C8B-B14F-4D97-AF65-F5344CB8AC3E}">
        <p14:creationId xmlns:p14="http://schemas.microsoft.com/office/powerpoint/2010/main" val="1513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7" name="Date Placeholder 2"/>
          <p:cNvSpPr>
            <a:spLocks noGrp="1"/>
          </p:cNvSpPr>
          <p:nvPr>
            <p:ph type="dt" sz="half" idx="10"/>
          </p:nvPr>
        </p:nvSpPr>
        <p:spPr>
          <a:xfrm>
            <a:off x="629539" y="6375608"/>
            <a:ext cx="1650037" cy="365760"/>
          </a:xfrm>
        </p:spPr>
        <p:txBody>
          <a:bodyPr/>
          <a:lstStyle>
            <a:lvl1pPr>
              <a:defRPr>
                <a:latin typeface="OpenSans"/>
              </a:defRPr>
            </a:lvl1pPr>
          </a:lstStyle>
          <a:p>
            <a:fld id="{297F2D40-1F49-409B-ADB9-B6D2B79A00C0}" type="datetime3">
              <a:rPr lang="en-US" smtClean="0"/>
              <a:pPr/>
              <a:t>9 March 2026</a:t>
            </a:fld>
            <a:endParaRPr lang="en-US" dirty="0"/>
          </a:p>
        </p:txBody>
      </p:sp>
      <p:sp>
        <p:nvSpPr>
          <p:cNvPr id="8" name="Date Placeholder 13"/>
          <p:cNvSpPr txBox="1">
            <a:spLocks/>
          </p:cNvSpPr>
          <p:nvPr userDrawn="1"/>
        </p:nvSpPr>
        <p:spPr>
          <a:xfrm>
            <a:off x="5898908" y="6348929"/>
            <a:ext cx="394184" cy="365760"/>
          </a:xfrm>
          <a:prstGeom prst="rect">
            <a:avLst/>
          </a:prstGeom>
        </p:spPr>
        <p:txBody>
          <a:bodyPr vert="horz"/>
          <a:lstStyle>
            <a:defPPr>
              <a:defRPr lang="en-US"/>
            </a:defPPr>
            <a:lvl1pPr marL="0" algn="l" defTabSz="914400" rtl="0" eaLnBrk="1" latinLnBrk="0" hangingPunct="1">
              <a:defRPr kumimoji="0" sz="1000" kern="1200">
                <a:solidFill>
                  <a:schemeClr val="accent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DE01D1-3912-4BAA-8C10-D1AC11A05716}" type="slidenum">
              <a:rPr lang="en-US" sz="1000" smtClean="0"/>
              <a:pPr algn="r"/>
              <a:t>‹N°›</a:t>
            </a:fld>
            <a:endParaRPr lang="en-US" sz="1000" dirty="0"/>
          </a:p>
        </p:txBody>
      </p:sp>
      <p:sp>
        <p:nvSpPr>
          <p:cNvPr id="2" name="Title Placeholder 21">
            <a:extLst>
              <a:ext uri="{FF2B5EF4-FFF2-40B4-BE49-F238E27FC236}">
                <a16:creationId xmlns:a16="http://schemas.microsoft.com/office/drawing/2014/main" id="{67C34E64-6B61-64BC-31CD-D01726FA409F}"/>
              </a:ext>
            </a:extLst>
          </p:cNvPr>
          <p:cNvSpPr>
            <a:spLocks noGrp="1"/>
          </p:cNvSpPr>
          <p:nvPr>
            <p:ph type="title"/>
          </p:nvPr>
        </p:nvSpPr>
        <p:spPr>
          <a:xfrm>
            <a:off x="551384" y="243668"/>
            <a:ext cx="11025092" cy="522312"/>
          </a:xfrm>
          <a:prstGeom prst="rect">
            <a:avLst/>
          </a:prstGeom>
          <a:noFill/>
          <a:ln>
            <a:noFill/>
          </a:ln>
        </p:spPr>
        <p:txBody>
          <a:bodyPr vert="horz" anchor="b" anchorCtr="0">
            <a:normAutofit/>
          </a:bodyPr>
          <a:lstStyle/>
          <a:p>
            <a:r>
              <a:rPr kumimoji="0" lang="en-US"/>
              <a:t>Click to edit Master title style</a:t>
            </a:r>
            <a:endParaRPr kumimoji="0" lang="en-US" dirty="0"/>
          </a:p>
        </p:txBody>
      </p:sp>
      <p:pic>
        <p:nvPicPr>
          <p:cNvPr id="3" name="Picture 2" descr="A blue letter on a black background&#10;&#10;Description automatically generated">
            <a:extLst>
              <a:ext uri="{FF2B5EF4-FFF2-40B4-BE49-F238E27FC236}">
                <a16:creationId xmlns:a16="http://schemas.microsoft.com/office/drawing/2014/main" id="{739E870F-E04A-2C4B-AEEE-AB72DBE999A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2464" y="6439093"/>
            <a:ext cx="1372839" cy="350477"/>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Date Placeholder 2"/>
          <p:cNvSpPr>
            <a:spLocks noGrp="1"/>
          </p:cNvSpPr>
          <p:nvPr>
            <p:ph type="dt" sz="half" idx="10"/>
          </p:nvPr>
        </p:nvSpPr>
        <p:spPr>
          <a:xfrm>
            <a:off x="609600" y="6375608"/>
            <a:ext cx="1650037" cy="365760"/>
          </a:xfrm>
        </p:spPr>
        <p:txBody>
          <a:bodyPr/>
          <a:lstStyle>
            <a:lvl1pPr>
              <a:defRPr>
                <a:latin typeface="OpenSans"/>
              </a:defRPr>
            </a:lvl1pPr>
          </a:lstStyle>
          <a:p>
            <a:fld id="{569793F4-EB68-4FAE-931F-B0C2565421AC}" type="datetime3">
              <a:rPr lang="en-US" smtClean="0"/>
              <a:pPr/>
              <a:t>9 March 2026</a:t>
            </a:fld>
            <a:endParaRPr lang="en-US" dirty="0"/>
          </a:p>
        </p:txBody>
      </p:sp>
    </p:spTree>
    <p:extLst>
      <p:ext uri="{BB962C8B-B14F-4D97-AF65-F5344CB8AC3E}">
        <p14:creationId xmlns:p14="http://schemas.microsoft.com/office/powerpoint/2010/main" val="428845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3/9/2026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69954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51384" y="243668"/>
            <a:ext cx="11025092" cy="522312"/>
          </a:xfrm>
          <a:prstGeom prst="rect">
            <a:avLst/>
          </a:prstGeom>
          <a:noFill/>
          <a:ln>
            <a:noFill/>
          </a:ln>
        </p:spPr>
        <p:txBody>
          <a:bodyPr vert="horz" anchor="b"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551384" y="1124744"/>
            <a:ext cx="11031016" cy="5004784"/>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09600" y="6375608"/>
            <a:ext cx="1650037" cy="365760"/>
          </a:xfrm>
          <a:prstGeom prst="rect">
            <a:avLst/>
          </a:prstGeom>
        </p:spPr>
        <p:txBody>
          <a:bodyPr vert="horz"/>
          <a:lstStyle>
            <a:lvl1pPr algn="l" eaLnBrk="1" latinLnBrk="0" hangingPunct="1">
              <a:defRPr kumimoji="0" sz="800">
                <a:solidFill>
                  <a:schemeClr val="accent1"/>
                </a:solidFill>
                <a:latin typeface="Calibri" pitchFamily="34" charset="0"/>
                <a:cs typeface="Calibri" pitchFamily="34" charset="0"/>
              </a:defRPr>
            </a:lvl1pPr>
          </a:lstStyle>
          <a:p>
            <a:fld id="{569793F4-EB68-4FAE-931F-B0C2565421AC}" type="datetime3">
              <a:rPr lang="en-US" smtClean="0"/>
              <a:pPr/>
              <a:t>9 March 2026</a:t>
            </a:fld>
            <a:endParaRPr lang="en-US" dirty="0"/>
          </a:p>
        </p:txBody>
      </p:sp>
      <p:sp>
        <p:nvSpPr>
          <p:cNvPr id="31" name="Date Placeholder 13"/>
          <p:cNvSpPr txBox="1">
            <a:spLocks/>
          </p:cNvSpPr>
          <p:nvPr/>
        </p:nvSpPr>
        <p:spPr>
          <a:xfrm>
            <a:off x="5735960" y="6353175"/>
            <a:ext cx="360040" cy="365760"/>
          </a:xfrm>
          <a:prstGeom prst="rect">
            <a:avLst/>
          </a:prstGeom>
        </p:spPr>
        <p:txBody>
          <a:bodyPr vert="horz"/>
          <a:lstStyle>
            <a:defPPr>
              <a:defRPr lang="en-US"/>
            </a:defPPr>
            <a:lvl1pPr marL="0" algn="l" defTabSz="914400" rtl="0" eaLnBrk="1" latinLnBrk="0" hangingPunct="1">
              <a:defRPr kumimoji="0" sz="1000" kern="1200">
                <a:solidFill>
                  <a:schemeClr val="accent1"/>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CEDE01D1-3912-4BAA-8C10-D1AC11A05716}" type="slidenum">
              <a:rPr lang="en-US" sz="1000" smtClean="0"/>
              <a:pPr algn="r"/>
              <a:t>‹N°›</a:t>
            </a:fld>
            <a:endParaRPr lang="en-US" sz="1000" dirty="0"/>
          </a:p>
        </p:txBody>
      </p:sp>
      <p:sp>
        <p:nvSpPr>
          <p:cNvPr id="2" name="Straight Connector 1">
            <a:extLst>
              <a:ext uri="{FF2B5EF4-FFF2-40B4-BE49-F238E27FC236}">
                <a16:creationId xmlns:a16="http://schemas.microsoft.com/office/drawing/2014/main" id="{8A0BB7AF-DB13-6C6B-3320-F617BF7AB950}"/>
              </a:ext>
            </a:extLst>
          </p:cNvPr>
          <p:cNvSpPr>
            <a:spLocks noChangeShapeType="1"/>
          </p:cNvSpPr>
          <p:nvPr/>
        </p:nvSpPr>
        <p:spPr bwMode="auto">
          <a:xfrm>
            <a:off x="545460" y="765980"/>
            <a:ext cx="11031016" cy="12010"/>
          </a:xfrm>
          <a:prstGeom prst="line">
            <a:avLst/>
          </a:prstGeom>
          <a:ln w="31750">
            <a:solidFill>
              <a:schemeClr val="accent2">
                <a:lumMod val="20000"/>
                <a:lumOff val="80000"/>
              </a:schemeClr>
            </a:solidFill>
            <a:headEnd type="none" w="med" len="med"/>
            <a:tailEnd type="none" w="med" len="med"/>
          </a:ln>
          <a:effectLst>
            <a:outerShdw blurRad="50800" dist="43000" dir="5400000" rotWithShape="0">
              <a:schemeClr val="bg1">
                <a:alpha val="40000"/>
              </a:schemeClr>
            </a:outerShdw>
          </a:effec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anchor="t" compatLnSpc="1"/>
          <a:lstStyle/>
          <a:p>
            <a:endParaRPr kumimoji="0" lang="en-US" sz="1800" dirty="0"/>
          </a:p>
        </p:txBody>
      </p:sp>
      <p:sp>
        <p:nvSpPr>
          <p:cNvPr id="3" name="Straight Connector 2">
            <a:extLst>
              <a:ext uri="{FF2B5EF4-FFF2-40B4-BE49-F238E27FC236}">
                <a16:creationId xmlns:a16="http://schemas.microsoft.com/office/drawing/2014/main" id="{6602E888-7C5E-A39D-1C91-05312A148E1C}"/>
              </a:ext>
            </a:extLst>
          </p:cNvPr>
          <p:cNvSpPr>
            <a:spLocks noChangeShapeType="1"/>
          </p:cNvSpPr>
          <p:nvPr userDrawn="1"/>
        </p:nvSpPr>
        <p:spPr bwMode="auto">
          <a:xfrm>
            <a:off x="545460" y="765980"/>
            <a:ext cx="11031016" cy="12010"/>
          </a:xfrm>
          <a:prstGeom prst="line">
            <a:avLst/>
          </a:prstGeom>
          <a:ln w="0">
            <a:solidFill>
              <a:srgbClr val="4CAF88"/>
            </a:solidFill>
            <a:headEnd type="none" w="med" len="med"/>
            <a:tailEnd type="none" w="med" len="med"/>
          </a:ln>
          <a:effectLst>
            <a:outerShdw blurRad="50800" dir="6180000" sx="66000" sy="66000" rotWithShape="0">
              <a:srgbClr val="4CAF88">
                <a:alpha val="46000"/>
              </a:srgbClr>
            </a:outerShdw>
          </a:effectLst>
        </p:spPr>
        <p:style>
          <a:lnRef idx="3">
            <a:schemeClr val="accent2"/>
          </a:lnRef>
          <a:fillRef idx="0">
            <a:schemeClr val="accent2"/>
          </a:fillRef>
          <a:effectRef idx="2">
            <a:schemeClr val="accent2"/>
          </a:effectRef>
          <a:fontRef idx="minor">
            <a:schemeClr val="tx1"/>
          </a:fontRef>
        </p:style>
        <p:txBody>
          <a:bodyPr vert="horz" wrap="square" lIns="91440" tIns="45720" rIns="91440" bIns="45720" anchor="t" compatLnSpc="1"/>
          <a:lstStyle/>
          <a:p>
            <a:endParaRPr kumimoji="0" lang="en-US" sz="1800" dirty="0"/>
          </a:p>
        </p:txBody>
      </p:sp>
      <p:pic>
        <p:nvPicPr>
          <p:cNvPr id="5" name="Picture 4" descr="A blue letter on a black background&#10;&#10;Description automatically generated">
            <a:extLst>
              <a:ext uri="{FF2B5EF4-FFF2-40B4-BE49-F238E27FC236}">
                <a16:creationId xmlns:a16="http://schemas.microsoft.com/office/drawing/2014/main" id="{7522CA54-6EF0-8E8A-9859-26921C425A93}"/>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272464" y="6439093"/>
            <a:ext cx="1372839" cy="350477"/>
          </a:xfrm>
          <a:prstGeom prst="rect">
            <a:avLst/>
          </a:prstGeom>
        </p:spPr>
      </p:pic>
    </p:spTree>
    <p:extLst>
      <p:ext uri="{BB962C8B-B14F-4D97-AF65-F5344CB8AC3E}">
        <p14:creationId xmlns:p14="http://schemas.microsoft.com/office/powerpoint/2010/main" val="4132536880"/>
      </p:ext>
    </p:extLst>
  </p:cSld>
  <p:clrMap bg1="lt1" tx1="dk1" bg2="lt2" tx2="dk2" accent1="accent1" accent2="accent2" accent3="accent3" accent4="accent4" accent5="accent5" accent6="accent6" hlink="hlink" folHlink="folHlink"/>
  <p:sldLayoutIdLst>
    <p:sldLayoutId id="2147483939" r:id="rId1"/>
    <p:sldLayoutId id="2147483944" r:id="rId2"/>
    <p:sldLayoutId id="2147483945" r:id="rId3"/>
    <p:sldLayoutId id="2147483739" r:id="rId4"/>
    <p:sldLayoutId id="2147483742" r:id="rId5"/>
    <p:sldLayoutId id="2147483946" r:id="rId6"/>
  </p:sldLayoutIdLst>
  <p:hf sldNum="0" hdr="0" ftr="0"/>
  <p:txStyles>
    <p:titleStyle>
      <a:lvl1pPr algn="l" rtl="0" eaLnBrk="1" latinLnBrk="0" hangingPunct="1">
        <a:spcBef>
          <a:spcPct val="0"/>
        </a:spcBef>
        <a:buNone/>
        <a:defRPr kumimoji="0" sz="3200" kern="1200">
          <a:solidFill>
            <a:srgbClr val="4CAF88"/>
          </a:solidFill>
          <a:latin typeface="OpenSans"/>
          <a:ea typeface="+mj-ea"/>
          <a:cs typeface="Calibri" pitchFamily="34" charset="0"/>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accent1"/>
          </a:solidFill>
          <a:latin typeface="OpenSans"/>
          <a:ea typeface="+mn-ea"/>
          <a:cs typeface="Calibri" pitchFamily="34" charset="0"/>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accent1"/>
          </a:solidFill>
          <a:latin typeface="OpenSans"/>
          <a:ea typeface="+mn-ea"/>
          <a:cs typeface="Calibri" pitchFamily="34" charset="0"/>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accent1"/>
          </a:solidFill>
          <a:latin typeface="OpenSans"/>
          <a:ea typeface="+mn-ea"/>
          <a:cs typeface="Calibri" pitchFamily="34" charset="0"/>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accent1"/>
          </a:solidFill>
          <a:latin typeface="OpenSans"/>
          <a:ea typeface="+mn-ea"/>
          <a:cs typeface="Calibri" pitchFamily="34" charset="0"/>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accent1"/>
          </a:solidFill>
          <a:latin typeface="OpenSans"/>
          <a:ea typeface="+mn-ea"/>
          <a:cs typeface="Calibri" pitchFamily="34" charset="0"/>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r-FR" dirty="0" err="1"/>
              <a:t>Supply</a:t>
            </a:r>
            <a:r>
              <a:rPr lang="fr-FR" dirty="0"/>
              <a:t> Chain </a:t>
            </a:r>
            <a:r>
              <a:rPr dirty="0"/>
              <a:t>Working Group – Activity Report</a:t>
            </a:r>
          </a:p>
        </p:txBody>
      </p:sp>
      <p:sp>
        <p:nvSpPr>
          <p:cNvPr id="3" name="Subtitle 2"/>
          <p:cNvSpPr>
            <a:spLocks noGrp="1"/>
          </p:cNvSpPr>
          <p:nvPr>
            <p:ph type="subTitle" idx="1"/>
          </p:nvPr>
        </p:nvSpPr>
        <p:spPr/>
        <p:txBody>
          <a:bodyPr>
            <a:normAutofit fontScale="70000" lnSpcReduction="20000"/>
          </a:bodyPr>
          <a:lstStyle/>
          <a:p>
            <a:r>
              <a:rPr dirty="0"/>
              <a:t>Presented by: </a:t>
            </a:r>
            <a:r>
              <a:rPr lang="fr-FR" dirty="0"/>
              <a:t>Adam PRINCE</a:t>
            </a:r>
            <a:endParaRPr dirty="0"/>
          </a:p>
          <a:p>
            <a:r>
              <a:rPr dirty="0"/>
              <a:t>Date: </a:t>
            </a:r>
            <a:r>
              <a:rPr lang="fr-FR" dirty="0"/>
              <a:t>March 26, 2026</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About the Working Group</a:t>
            </a:r>
          </a:p>
        </p:txBody>
      </p:sp>
      <p:sp>
        <p:nvSpPr>
          <p:cNvPr id="3" name="Content Placeholder 2"/>
          <p:cNvSpPr>
            <a:spLocks noGrp="1"/>
          </p:cNvSpPr>
          <p:nvPr>
            <p:ph idx="1"/>
          </p:nvPr>
        </p:nvSpPr>
        <p:spPr/>
        <p:txBody>
          <a:bodyPr>
            <a:normAutofit/>
          </a:bodyPr>
          <a:lstStyle/>
          <a:p>
            <a:r>
              <a:rPr sz="2800" dirty="0"/>
              <a:t>Purpose</a:t>
            </a:r>
            <a:endParaRPr lang="fr-FR" sz="2800" dirty="0"/>
          </a:p>
          <a:p>
            <a:pPr marL="0" indent="0">
              <a:buNone/>
            </a:pPr>
            <a:endParaRPr sz="3200" dirty="0"/>
          </a:p>
          <a:p>
            <a:pPr marL="0" indent="0" algn="just">
              <a:buNone/>
            </a:pPr>
            <a:r>
              <a:rPr lang="en-GB" sz="2400" dirty="0"/>
              <a:t>The SCWG aims to improve supply chain digitisation by fostering both an understanding of the complex multi-standard infrastructure that exists across financial, tax, logistics, and customs data flows and to promote interoperability, standardisation, and collaboration within these data flows. It seeks to educate members, connect existing standards, and facilitate market growth through integrated digital trade. The group’s objectives include addressing knowledge gaps within these fragmented workflows, enabling seamless data exchange, and supporting sustainability and efficiency in global supply chains for both goods and services.</a:t>
            </a:r>
            <a:endParaRPr sz="2400" dirty="0"/>
          </a:p>
          <a:p>
            <a:pPr marL="274320" lvl="1" indent="0">
              <a:buClr>
                <a:srgbClr val="4CAF88"/>
              </a:buClr>
              <a:buNone/>
            </a:pPr>
            <a:endParaRPr lang="fr-FR" sz="2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2FFC8-FD1F-53D0-3B3E-39E21373B3A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E71966F-A0FB-4C26-F1B6-F9F0C0A4E835}"/>
              </a:ext>
            </a:extLst>
          </p:cNvPr>
          <p:cNvSpPr>
            <a:spLocks noGrp="1"/>
          </p:cNvSpPr>
          <p:nvPr>
            <p:ph type="title"/>
          </p:nvPr>
        </p:nvSpPr>
        <p:spPr/>
        <p:txBody>
          <a:bodyPr>
            <a:normAutofit fontScale="90000"/>
          </a:bodyPr>
          <a:lstStyle/>
          <a:p>
            <a:r>
              <a:rPr lang="en-GB" dirty="0"/>
              <a:t>SCWG – Objectives (= benefits for members)</a:t>
            </a:r>
          </a:p>
        </p:txBody>
      </p:sp>
      <p:sp>
        <p:nvSpPr>
          <p:cNvPr id="2" name="Date Placeholder 1">
            <a:extLst>
              <a:ext uri="{FF2B5EF4-FFF2-40B4-BE49-F238E27FC236}">
                <a16:creationId xmlns:a16="http://schemas.microsoft.com/office/drawing/2014/main" id="{2A9EFAA1-C4EC-C77A-AE3E-58EE6348B511}"/>
              </a:ext>
            </a:extLst>
          </p:cNvPr>
          <p:cNvSpPr>
            <a:spLocks noGrp="1"/>
          </p:cNvSpPr>
          <p:nvPr>
            <p:ph type="dt" sz="half" idx="10"/>
          </p:nvPr>
        </p:nvSpPr>
        <p:spPr/>
        <p:txBody>
          <a:bodyPr/>
          <a:lstStyle/>
          <a:p>
            <a:fld id="{297F2D40-1F49-409B-ADB9-B6D2B79A00C0}" type="datetime3">
              <a:rPr lang="en-US" smtClean="0"/>
              <a:pPr/>
              <a:t>9 March 2026</a:t>
            </a:fld>
            <a:endParaRPr lang="en-US" dirty="0"/>
          </a:p>
        </p:txBody>
      </p:sp>
      <p:sp>
        <p:nvSpPr>
          <p:cNvPr id="5" name="Content Placeholder 4">
            <a:extLst>
              <a:ext uri="{FF2B5EF4-FFF2-40B4-BE49-F238E27FC236}">
                <a16:creationId xmlns:a16="http://schemas.microsoft.com/office/drawing/2014/main" id="{A0CB3CC6-24D5-EB19-FFF7-28B041A86772}"/>
              </a:ext>
            </a:extLst>
          </p:cNvPr>
          <p:cNvSpPr>
            <a:spLocks noGrp="1"/>
          </p:cNvSpPr>
          <p:nvPr>
            <p:ph idx="1"/>
          </p:nvPr>
        </p:nvSpPr>
        <p:spPr>
          <a:xfrm>
            <a:off x="545460" y="950082"/>
            <a:ext cx="11031016" cy="5425525"/>
          </a:xfrm>
        </p:spPr>
        <p:txBody>
          <a:bodyPr>
            <a:normAutofit fontScale="85000" lnSpcReduction="20000"/>
          </a:bodyPr>
          <a:lstStyle/>
          <a:p>
            <a:r>
              <a:rPr lang="en-GB" b="1" dirty="0"/>
              <a:t>What are the problems we want to solve?</a:t>
            </a:r>
          </a:p>
          <a:p>
            <a:pPr lvl="1"/>
            <a:r>
              <a:rPr lang="en-GB" dirty="0"/>
              <a:t>Lack of standards &amp; interoperability</a:t>
            </a:r>
          </a:p>
          <a:p>
            <a:pPr lvl="1"/>
            <a:r>
              <a:rPr lang="en-GB" dirty="0"/>
              <a:t>Liaison between Financial/Tax &amp; Logistic/Customs flows</a:t>
            </a:r>
          </a:p>
          <a:p>
            <a:pPr lvl="1"/>
            <a:endParaRPr lang="en-GB" dirty="0"/>
          </a:p>
          <a:p>
            <a:r>
              <a:rPr lang="en-GB" b="1" dirty="0"/>
              <a:t>Improve members’ awareness and education on Supply Chain digitisation</a:t>
            </a:r>
          </a:p>
          <a:p>
            <a:pPr lvl="1"/>
            <a:r>
              <a:rPr lang="en-GB" dirty="0"/>
              <a:t>Internal &amp; external expertise </a:t>
            </a:r>
          </a:p>
          <a:p>
            <a:pPr lvl="1"/>
            <a:r>
              <a:rPr lang="en-GB" dirty="0"/>
              <a:t>Explain value &amp; benefits</a:t>
            </a:r>
          </a:p>
          <a:p>
            <a:pPr marL="274320" lvl="1" indent="0">
              <a:buNone/>
            </a:pPr>
            <a:endParaRPr lang="en-GB" dirty="0"/>
          </a:p>
          <a:p>
            <a:r>
              <a:rPr lang="en-GB" b="1" dirty="0"/>
              <a:t>Facilitate market growth</a:t>
            </a:r>
          </a:p>
          <a:p>
            <a:pPr lvl="1"/>
            <a:r>
              <a:rPr lang="en-GB" dirty="0"/>
              <a:t>Allow faster rollout of supply chain electronic flows</a:t>
            </a:r>
          </a:p>
          <a:p>
            <a:pPr lvl="1"/>
            <a:r>
              <a:rPr lang="en-GB" dirty="0"/>
              <a:t>Generate new business opportunities by connecting flows to support integrated digital trade</a:t>
            </a:r>
          </a:p>
          <a:p>
            <a:pPr marL="274320" lvl="1" indent="0">
              <a:buNone/>
            </a:pPr>
            <a:endParaRPr lang="en-GB" dirty="0"/>
          </a:p>
          <a:p>
            <a:r>
              <a:rPr lang="en-GB" b="1" dirty="0"/>
              <a:t>Improve collaboration &amp; interoperability of the Supply Chain messages</a:t>
            </a:r>
          </a:p>
          <a:p>
            <a:pPr lvl="1"/>
            <a:r>
              <a:rPr lang="en-GB" dirty="0"/>
              <a:t>B2B exchanges financial &amp; indirect tax flows</a:t>
            </a:r>
          </a:p>
          <a:p>
            <a:pPr lvl="1"/>
            <a:r>
              <a:rPr lang="en-GB" dirty="0"/>
              <a:t>Logistic &amp; customs flows</a:t>
            </a:r>
          </a:p>
          <a:p>
            <a:pPr lvl="1"/>
            <a:r>
              <a:rPr lang="en-GB" dirty="0"/>
              <a:t>Interoperability between financial &amp; logistic flows</a:t>
            </a:r>
          </a:p>
          <a:p>
            <a:pPr lvl="1"/>
            <a:r>
              <a:rPr lang="en-GB" dirty="0"/>
              <a:t>What standards? From point-to-point to 4/5/6 corner model?</a:t>
            </a:r>
          </a:p>
          <a:p>
            <a:endParaRPr lang="en-GB" dirty="0"/>
          </a:p>
        </p:txBody>
      </p:sp>
    </p:spTree>
    <p:extLst>
      <p:ext uri="{BB962C8B-B14F-4D97-AF65-F5344CB8AC3E}">
        <p14:creationId xmlns:p14="http://schemas.microsoft.com/office/powerpoint/2010/main" val="2846313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A7F583-B646-FD2C-1283-C11D9CF7AD0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ABF224D-354A-A06D-8294-368758FCFBDD}"/>
              </a:ext>
            </a:extLst>
          </p:cNvPr>
          <p:cNvSpPr>
            <a:spLocks noGrp="1"/>
          </p:cNvSpPr>
          <p:nvPr>
            <p:ph type="title"/>
          </p:nvPr>
        </p:nvSpPr>
        <p:spPr/>
        <p:txBody>
          <a:bodyPr>
            <a:normAutofit fontScale="90000"/>
          </a:bodyPr>
          <a:lstStyle/>
          <a:p>
            <a:r>
              <a:rPr lang="en-GB" dirty="0"/>
              <a:t>SCWG – Roadmap (still to </a:t>
            </a:r>
            <a:r>
              <a:rPr lang="en-GB"/>
              <a:t>be discussed)</a:t>
            </a:r>
            <a:endParaRPr lang="en-GB" dirty="0"/>
          </a:p>
        </p:txBody>
      </p:sp>
      <p:sp>
        <p:nvSpPr>
          <p:cNvPr id="2" name="Date Placeholder 1">
            <a:extLst>
              <a:ext uri="{FF2B5EF4-FFF2-40B4-BE49-F238E27FC236}">
                <a16:creationId xmlns:a16="http://schemas.microsoft.com/office/drawing/2014/main" id="{2DDE469C-1CBB-83BC-D65B-0D57061D6BB9}"/>
              </a:ext>
            </a:extLst>
          </p:cNvPr>
          <p:cNvSpPr>
            <a:spLocks noGrp="1"/>
          </p:cNvSpPr>
          <p:nvPr>
            <p:ph type="dt" sz="half" idx="10"/>
          </p:nvPr>
        </p:nvSpPr>
        <p:spPr/>
        <p:txBody>
          <a:bodyPr/>
          <a:lstStyle/>
          <a:p>
            <a:fld id="{297F2D40-1F49-409B-ADB9-B6D2B79A00C0}" type="datetime3">
              <a:rPr lang="en-US" smtClean="0"/>
              <a:pPr/>
              <a:t>9 March 2026</a:t>
            </a:fld>
            <a:endParaRPr lang="en-US" dirty="0"/>
          </a:p>
        </p:txBody>
      </p:sp>
      <p:sp>
        <p:nvSpPr>
          <p:cNvPr id="5" name="Content Placeholder 4">
            <a:extLst>
              <a:ext uri="{FF2B5EF4-FFF2-40B4-BE49-F238E27FC236}">
                <a16:creationId xmlns:a16="http://schemas.microsoft.com/office/drawing/2014/main" id="{12A9DE42-6021-E8BB-0815-FD7252E84954}"/>
              </a:ext>
            </a:extLst>
          </p:cNvPr>
          <p:cNvSpPr>
            <a:spLocks noGrp="1"/>
          </p:cNvSpPr>
          <p:nvPr>
            <p:ph idx="1"/>
          </p:nvPr>
        </p:nvSpPr>
        <p:spPr>
          <a:xfrm>
            <a:off x="551384" y="926608"/>
            <a:ext cx="11305256" cy="5526728"/>
          </a:xfrm>
        </p:spPr>
        <p:txBody>
          <a:bodyPr>
            <a:normAutofit fontScale="70000" lnSpcReduction="20000"/>
          </a:bodyPr>
          <a:lstStyle/>
          <a:p>
            <a:r>
              <a:rPr lang="en-GB" b="1" dirty="0"/>
              <a:t>Define scope 1 </a:t>
            </a:r>
          </a:p>
          <a:p>
            <a:pPr lvl="1"/>
            <a:r>
              <a:rPr lang="en-GB" dirty="0"/>
              <a:t>O2C and P2P (same process, 2 sides) </a:t>
            </a:r>
          </a:p>
          <a:p>
            <a:pPr lvl="1"/>
            <a:r>
              <a:rPr lang="en-GB" dirty="0"/>
              <a:t>Direct and indirect spend, goods and services</a:t>
            </a:r>
          </a:p>
          <a:p>
            <a:pPr lvl="1"/>
            <a:r>
              <a:rPr lang="en-GB" dirty="0"/>
              <a:t>Starting with </a:t>
            </a:r>
            <a:r>
              <a:rPr lang="en-GB" b="1" dirty="0"/>
              <a:t>PO </a:t>
            </a:r>
            <a:r>
              <a:rPr lang="en-GB" dirty="0"/>
              <a:t>(then OR / DN) as it triggers both financial and logistic flows, and covers both goods &amp; services</a:t>
            </a:r>
          </a:p>
          <a:p>
            <a:pPr lvl="1"/>
            <a:r>
              <a:rPr lang="en-GB" dirty="0"/>
              <a:t>Flows diagram</a:t>
            </a:r>
          </a:p>
          <a:p>
            <a:pPr lvl="1"/>
            <a:r>
              <a:rPr lang="en-GB" dirty="0"/>
              <a:t>Link between financial &amp; logistics flows</a:t>
            </a:r>
          </a:p>
          <a:p>
            <a:r>
              <a:rPr lang="en-GB" b="1" dirty="0"/>
              <a:t>Education</a:t>
            </a:r>
          </a:p>
          <a:p>
            <a:pPr lvl="1"/>
            <a:r>
              <a:rPr lang="en-GB" dirty="0"/>
              <a:t>Presentations on P2P/O2C, Logistics, Customs flows…</a:t>
            </a:r>
          </a:p>
          <a:p>
            <a:r>
              <a:rPr lang="en-GB" b="1" dirty="0"/>
              <a:t>Known barriers &amp; impediments</a:t>
            </a:r>
          </a:p>
          <a:p>
            <a:pPr lvl="1"/>
            <a:r>
              <a:rPr lang="en-GB" dirty="0"/>
              <a:t>Lack of standards</a:t>
            </a:r>
          </a:p>
          <a:p>
            <a:pPr lvl="1"/>
            <a:r>
              <a:rPr lang="en-GB" dirty="0"/>
              <a:t>Discovery issue (where to ?)</a:t>
            </a:r>
          </a:p>
          <a:p>
            <a:pPr lvl="1"/>
            <a:r>
              <a:rPr lang="en-GB" dirty="0"/>
              <a:t>Commercial issues</a:t>
            </a:r>
          </a:p>
          <a:p>
            <a:r>
              <a:rPr lang="en-GB" b="1" dirty="0"/>
              <a:t>Liaise with existing organisations and networks</a:t>
            </a:r>
          </a:p>
          <a:p>
            <a:pPr lvl="1"/>
            <a:r>
              <a:rPr lang="en-GB" dirty="0"/>
              <a:t>Existing standards : formats / protocols / networks</a:t>
            </a:r>
          </a:p>
          <a:p>
            <a:pPr lvl="1"/>
            <a:r>
              <a:rPr lang="en-GB" dirty="0"/>
              <a:t>GS1, OpenPeppol, e-FTI, Business networks (Catena X / automotive…)</a:t>
            </a:r>
          </a:p>
          <a:p>
            <a:pPr lvl="1"/>
            <a:r>
              <a:rPr lang="en-GB" dirty="0"/>
              <a:t>E-invoicing &amp; Digital Trade initiative ICC / GENA (just starting)</a:t>
            </a:r>
          </a:p>
          <a:p>
            <a:pPr lvl="1"/>
            <a:r>
              <a:rPr lang="en-GB" dirty="0"/>
              <a:t>Existing initiatives (Italy, Nordics…)</a:t>
            </a:r>
          </a:p>
          <a:p>
            <a:r>
              <a:rPr lang="en-GB" b="1" dirty="0"/>
              <a:t>Environmental data</a:t>
            </a:r>
          </a:p>
          <a:p>
            <a:r>
              <a:rPr lang="en-GB" b="1" dirty="0"/>
              <a:t>Deliverables ?</a:t>
            </a:r>
          </a:p>
          <a:p>
            <a:endParaRPr lang="en-GB" dirty="0"/>
          </a:p>
          <a:p>
            <a:endParaRPr lang="en-GB" dirty="0"/>
          </a:p>
        </p:txBody>
      </p:sp>
      <p:grpSp>
        <p:nvGrpSpPr>
          <p:cNvPr id="3" name="Group 2">
            <a:extLst>
              <a:ext uri="{FF2B5EF4-FFF2-40B4-BE49-F238E27FC236}">
                <a16:creationId xmlns:a16="http://schemas.microsoft.com/office/drawing/2014/main" id="{A4F08271-240D-551C-D710-956ECD0DCC14}"/>
              </a:ext>
            </a:extLst>
          </p:cNvPr>
          <p:cNvGrpSpPr/>
          <p:nvPr/>
        </p:nvGrpSpPr>
        <p:grpSpPr>
          <a:xfrm>
            <a:off x="7968208" y="2139199"/>
            <a:ext cx="2798957" cy="3818806"/>
            <a:chOff x="7464152" y="3056728"/>
            <a:chExt cx="2510925" cy="3687022"/>
          </a:xfrm>
        </p:grpSpPr>
        <p:pic>
          <p:nvPicPr>
            <p:cNvPr id="6" name="Grafik 1" descr="Ein Bild, das Text, Screenshot, Schrift, Design enthält.&#10;&#10;KI-generierte Inhalte können fehlerhaft sein.">
              <a:extLst>
                <a:ext uri="{FF2B5EF4-FFF2-40B4-BE49-F238E27FC236}">
                  <a16:creationId xmlns:a16="http://schemas.microsoft.com/office/drawing/2014/main" id="{7BD48B80-81BD-88FC-66A2-429BBE3C0B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64152" y="3434547"/>
              <a:ext cx="2510925" cy="3309203"/>
            </a:xfrm>
            <a:prstGeom prst="rect">
              <a:avLst/>
            </a:prstGeom>
            <a:noFill/>
          </p:spPr>
        </p:pic>
        <p:pic>
          <p:nvPicPr>
            <p:cNvPr id="7" name="Grafik 3" descr="Ein Bild, das Schrift, Grafiken, Text, Symbol enthält.&#10;&#10;Automatisch generierte Beschreibung">
              <a:extLst>
                <a:ext uri="{FF2B5EF4-FFF2-40B4-BE49-F238E27FC236}">
                  <a16:creationId xmlns:a16="http://schemas.microsoft.com/office/drawing/2014/main" id="{7C2AADAD-C95B-ED22-E978-0996C057CE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9424" y="3056728"/>
              <a:ext cx="1420379" cy="352093"/>
            </a:xfrm>
            <a:prstGeom prst="rect">
              <a:avLst/>
            </a:prstGeom>
          </p:spPr>
        </p:pic>
      </p:grpSp>
    </p:spTree>
    <p:extLst>
      <p:ext uri="{BB962C8B-B14F-4D97-AF65-F5344CB8AC3E}">
        <p14:creationId xmlns:p14="http://schemas.microsoft.com/office/powerpoint/2010/main" val="2209555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err="1"/>
              <a:t>Deliverables</a:t>
            </a:r>
            <a:r>
              <a:rPr lang="fr-FR" dirty="0"/>
              <a:t> 2026</a:t>
            </a:r>
            <a:endParaRPr dirty="0"/>
          </a:p>
        </p:txBody>
      </p:sp>
      <p:sp>
        <p:nvSpPr>
          <p:cNvPr id="3" name="Content Placeholder 2"/>
          <p:cNvSpPr>
            <a:spLocks noGrp="1"/>
          </p:cNvSpPr>
          <p:nvPr>
            <p:ph idx="1"/>
          </p:nvPr>
        </p:nvSpPr>
        <p:spPr>
          <a:xfrm>
            <a:off x="551384" y="1124744"/>
            <a:ext cx="9505056" cy="5004784"/>
          </a:xfrm>
        </p:spPr>
        <p:txBody>
          <a:bodyPr/>
          <a:lstStyle/>
          <a:p>
            <a:r>
              <a:rPr lang="fr-FR" dirty="0" err="1"/>
              <a:t>Presentation</a:t>
            </a:r>
            <a:r>
              <a:rPr lang="fr-FR" dirty="0"/>
              <a:t> of Peppol </a:t>
            </a:r>
            <a:r>
              <a:rPr lang="fr-FR" dirty="0" err="1"/>
              <a:t>Logistics</a:t>
            </a:r>
            <a:r>
              <a:rPr lang="fr-FR" dirty="0"/>
              <a:t>, by Anders </a:t>
            </a:r>
            <a:r>
              <a:rPr lang="en-GB" dirty="0"/>
              <a:t>Ødegård</a:t>
            </a:r>
          </a:p>
          <a:p>
            <a:r>
              <a:rPr lang="en-GB" dirty="0"/>
              <a:t>Update on digital trade developments</a:t>
            </a:r>
          </a:p>
          <a:p>
            <a:r>
              <a:rPr lang="en-GB" dirty="0"/>
              <a:t>Review of the 7 stage model for Supply chain messages</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t>What’s Next</a:t>
            </a:r>
            <a:r>
              <a:rPr lang="fr-FR" dirty="0"/>
              <a:t> ?</a:t>
            </a:r>
            <a:endParaRPr dirty="0"/>
          </a:p>
        </p:txBody>
      </p:sp>
      <p:sp>
        <p:nvSpPr>
          <p:cNvPr id="3" name="Content Placeholder 2"/>
          <p:cNvSpPr>
            <a:spLocks noGrp="1"/>
          </p:cNvSpPr>
          <p:nvPr>
            <p:ph idx="1"/>
          </p:nvPr>
        </p:nvSpPr>
        <p:spPr/>
        <p:txBody>
          <a:bodyPr/>
          <a:lstStyle/>
          <a:p>
            <a:r>
              <a:rPr lang="fr-FR" dirty="0" err="1"/>
              <a:t>Still</a:t>
            </a:r>
            <a:r>
              <a:rPr lang="fr-FR" dirty="0"/>
              <a:t> to </a:t>
            </a:r>
            <a:r>
              <a:rPr lang="fr-FR" dirty="0" err="1"/>
              <a:t>be</a:t>
            </a:r>
            <a:r>
              <a:rPr lang="fr-FR" dirty="0"/>
              <a:t> </a:t>
            </a:r>
            <a:r>
              <a:rPr lang="fr-FR"/>
              <a:t>defined</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a:t>How </a:t>
            </a:r>
            <a:r>
              <a:rPr lang="en-GB" dirty="0"/>
              <a:t>can </a:t>
            </a:r>
            <a:r>
              <a:rPr lang="en-GB" noProof="0" dirty="0"/>
              <a:t>you help ?</a:t>
            </a:r>
          </a:p>
        </p:txBody>
      </p:sp>
      <p:sp>
        <p:nvSpPr>
          <p:cNvPr id="3" name="Content Placeholder 2"/>
          <p:cNvSpPr>
            <a:spLocks noGrp="1"/>
          </p:cNvSpPr>
          <p:nvPr>
            <p:ph idx="1"/>
          </p:nvPr>
        </p:nvSpPr>
        <p:spPr>
          <a:xfrm>
            <a:off x="551384" y="1052736"/>
            <a:ext cx="11031016" cy="5076792"/>
          </a:xfrm>
        </p:spPr>
        <p:txBody>
          <a:bodyPr/>
          <a:lstStyle/>
          <a:p>
            <a:r>
              <a:rPr lang="en-GB" noProof="0" dirty="0"/>
              <a:t>Join the working group!</a:t>
            </a:r>
          </a:p>
          <a:p>
            <a:r>
              <a:rPr lang="en-GB" dirty="0"/>
              <a:t>Suggest ideas to our Chair : email</a:t>
            </a:r>
          </a:p>
          <a:p>
            <a:r>
              <a:rPr lang="en-GB" dirty="0"/>
              <a:t>Attend our upcoming workshop </a:t>
            </a:r>
            <a:r>
              <a:rPr lang="en-GB" b="1" i="1" dirty="0"/>
              <a:t>April 9, 10am</a:t>
            </a:r>
          </a:p>
          <a:p>
            <a:endParaRPr lang="en-GB" b="1" i="1" noProof="0" dirty="0"/>
          </a:p>
          <a:p>
            <a:endParaRPr lang="en-GB" b="1" i="1" dirty="0"/>
          </a:p>
          <a:p>
            <a:endParaRPr lang="en-GB" noProof="0" dirty="0"/>
          </a:p>
        </p:txBody>
      </p:sp>
      <p:graphicFrame>
        <p:nvGraphicFramePr>
          <p:cNvPr id="6" name="Diagramme 5">
            <a:extLst>
              <a:ext uri="{FF2B5EF4-FFF2-40B4-BE49-F238E27FC236}">
                <a16:creationId xmlns:a16="http://schemas.microsoft.com/office/drawing/2014/main" id="{7CDE4DF2-82D2-4624-8216-D54407C20CA5}"/>
              </a:ext>
            </a:extLst>
          </p:cNvPr>
          <p:cNvGraphicFramePr/>
          <p:nvPr>
            <p:extLst>
              <p:ext uri="{D42A27DB-BD31-4B8C-83A1-F6EECF244321}">
                <p14:modId xmlns:p14="http://schemas.microsoft.com/office/powerpoint/2010/main" val="2872049593"/>
              </p:ext>
            </p:extLst>
          </p:nvPr>
        </p:nvGraphicFramePr>
        <p:xfrm>
          <a:off x="1919536" y="3140968"/>
          <a:ext cx="9176568" cy="23492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ENA Green">
  <a:themeElements>
    <a:clrScheme name="Custom 19">
      <a:dk1>
        <a:sysClr val="windowText" lastClr="000000"/>
      </a:dk1>
      <a:lt1>
        <a:sysClr val="window" lastClr="FFFFFF"/>
      </a:lt1>
      <a:dk2>
        <a:srgbClr val="3C5B7D"/>
      </a:dk2>
      <a:lt2>
        <a:srgbClr val="E7E6E6"/>
      </a:lt2>
      <a:accent1>
        <a:srgbClr val="3C5B7D"/>
      </a:accent1>
      <a:accent2>
        <a:srgbClr val="4CAF88"/>
      </a:accent2>
      <a:accent3>
        <a:srgbClr val="3C5B7D"/>
      </a:accent3>
      <a:accent4>
        <a:srgbClr val="3C5B7D"/>
      </a:accent4>
      <a:accent5>
        <a:srgbClr val="4CAF88"/>
      </a:accent5>
      <a:accent6>
        <a:srgbClr val="3C5B7D"/>
      </a:accent6>
      <a:hlink>
        <a:srgbClr val="4CAF88"/>
      </a:hlink>
      <a:folHlink>
        <a:srgbClr val="BFBFBF"/>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extLst>
    <a:ext uri="{05A4C25C-085E-4340-85A3-A5531E510DB2}">
      <thm15:themeFamily xmlns:thm15="http://schemas.microsoft.com/office/thememl/2012/main" name="GENA AGM.potx" id="{4DD81C6D-7700-435D-A643-CA1F0742993A}" vid="{45C20059-9D28-4504-ADB4-F90290E91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74BF0586ECCCA498C58C04EA7F76ABF" ma:contentTypeVersion="12" ma:contentTypeDescription="Crée un document." ma:contentTypeScope="" ma:versionID="c0e4599877394433deee8f99396a5968">
  <xsd:schema xmlns:xsd="http://www.w3.org/2001/XMLSchema" xmlns:xs="http://www.w3.org/2001/XMLSchema" xmlns:p="http://schemas.microsoft.com/office/2006/metadata/properties" xmlns:ns2="6a4ee38c-a306-4c5d-9f25-8d8a9cf3e4cb" xmlns:ns3="10a3df9b-7743-4eba-a96a-d694847eab11" targetNamespace="http://schemas.microsoft.com/office/2006/metadata/properties" ma:root="true" ma:fieldsID="af1f7f446a5556a53a88dcface400812" ns2:_="" ns3:_="">
    <xsd:import namespace="6a4ee38c-a306-4c5d-9f25-8d8a9cf3e4cb"/>
    <xsd:import namespace="10a3df9b-7743-4eba-a96a-d694847eab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a4ee38c-a306-4c5d-9f25-8d8a9cf3e4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Balises d’images" ma:readOnly="false" ma:fieldId="{5cf76f15-5ced-4ddc-b409-7134ff3c332f}" ma:taxonomyMulti="true" ma:sspId="e520bd2a-58a0-44af-b75a-9a45a9c1ee0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0a3df9b-7743-4eba-a96a-d694847eab11"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bf20f49-adf9-44f2-9c52-e53942e823f5}" ma:internalName="TaxCatchAll" ma:showField="CatchAllData" ma:web="10a3df9b-7743-4eba-a96a-d694847eab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0a3df9b-7743-4eba-a96a-d694847eab11" xsi:nil="true"/>
    <lcf76f155ced4ddcb4097134ff3c332f xmlns="6a4ee38c-a306-4c5d-9f25-8d8a9cf3e4c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954E1B0-AB06-4815-8F9D-93F6B2334BBB}"/>
</file>

<file path=customXml/itemProps2.xml><?xml version="1.0" encoding="utf-8"?>
<ds:datastoreItem xmlns:ds="http://schemas.openxmlformats.org/officeDocument/2006/customXml" ds:itemID="{C66F647F-7F8C-43AE-AC9F-118FD6FA4C99}"/>
</file>

<file path=customXml/itemProps3.xml><?xml version="1.0" encoding="utf-8"?>
<ds:datastoreItem xmlns:ds="http://schemas.openxmlformats.org/officeDocument/2006/customXml" ds:itemID="{FE96ECE7-88BA-434C-A8B2-E01A83D7B78E}"/>
</file>

<file path=docProps/app.xml><?xml version="1.0" encoding="utf-8"?>
<Properties xmlns="http://schemas.openxmlformats.org/officeDocument/2006/extended-properties" xmlns:vt="http://schemas.openxmlformats.org/officeDocument/2006/docPropsVTypes">
  <Template>GENA AGM 2023</Template>
  <TotalTime>151</TotalTime>
  <Words>449</Words>
  <Application>Microsoft Office PowerPoint</Application>
  <PresentationFormat>Grand écran</PresentationFormat>
  <Paragraphs>64</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Calibri</vt:lpstr>
      <vt:lpstr>Gill Sans MT</vt:lpstr>
      <vt:lpstr>OpenSans</vt:lpstr>
      <vt:lpstr>Wingdings</vt:lpstr>
      <vt:lpstr>Wingdings 3</vt:lpstr>
      <vt:lpstr>GENA Green</vt:lpstr>
      <vt:lpstr>Supply Chain Working Group – Activity Report</vt:lpstr>
      <vt:lpstr>About the Working Group</vt:lpstr>
      <vt:lpstr>SCWG – Objectives (= benefits for members)</vt:lpstr>
      <vt:lpstr>SCWG – Roadmap (still to be discussed)</vt:lpstr>
      <vt:lpstr>Deliverables 2026</vt:lpstr>
      <vt:lpstr>What’s Next ?</vt:lpstr>
      <vt:lpstr>How can you help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 Gilis</dc:creator>
  <cp:lastModifiedBy>Patrick Schuller</cp:lastModifiedBy>
  <cp:revision>12</cp:revision>
  <cp:lastPrinted>2011-11-25T13:16:22Z</cp:lastPrinted>
  <dcterms:created xsi:type="dcterms:W3CDTF">2023-11-29T07:57:21Z</dcterms:created>
  <dcterms:modified xsi:type="dcterms:W3CDTF">2026-03-09T12:43:46Z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0x010100C74BF0586ECCCA498C58C04EA7F76ABF</vt:lpwstr>
  </property>
</Properties>
</file>