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147483575" r:id="rId3"/>
    <p:sldId id="257" r:id="rId4"/>
    <p:sldId id="258" r:id="rId5"/>
    <p:sldId id="260" r:id="rId6"/>
    <p:sldId id="2147483574" r:id="rId7"/>
    <p:sldId id="2147483577" r:id="rId8"/>
    <p:sldId id="2147483578" r:id="rId9"/>
    <p:sldId id="2147483579" r:id="rId10"/>
    <p:sldId id="2147483580" r:id="rId11"/>
    <p:sldId id="2147483581" r:id="rId12"/>
    <p:sldId id="2147483573" r:id="rId13"/>
    <p:sldId id="2147483576" r:id="rId14"/>
    <p:sldId id="262" r:id="rId15"/>
    <p:sldId id="263" r:id="rId16"/>
  </p:sldIdLst>
  <p:sldSz cx="12192000" cy="6858000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F88"/>
    <a:srgbClr val="E8A600"/>
    <a:srgbClr val="228B22"/>
    <a:srgbClr val="3C5B7D"/>
    <a:srgbClr val="3D932C"/>
    <a:srgbClr val="FFAB40"/>
    <a:srgbClr val="FFFFFF"/>
    <a:srgbClr val="AB40FF"/>
    <a:srgbClr val="8C3B5E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53" autoAdjust="0"/>
    <p:restoredTop sz="94660"/>
  </p:normalViewPr>
  <p:slideViewPr>
    <p:cSldViewPr>
      <p:cViewPr>
        <p:scale>
          <a:sx n="87" d="100"/>
          <a:sy n="87" d="100"/>
        </p:scale>
        <p:origin x="60" y="9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960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hyperlink" Target="mailto:Ahti.allikas@gep.com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mailto:Ahti.allikas@gep.com" TargetMode="External"/><Relationship Id="rId2" Type="http://schemas.openxmlformats.org/officeDocument/2006/relationships/image" Target="../media/image13.jpg"/><Relationship Id="rId1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06B20F-C7AE-4ABE-BDAA-9C56F1AFABA5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1D14BF-530B-43B2-B005-42DB93D2DCF5}">
      <dgm:prSet phldrT="[Texte]" custT="1"/>
      <dgm:spPr/>
      <dgm:t>
        <a:bodyPr/>
        <a:lstStyle/>
        <a:p>
          <a:r>
            <a:rPr lang="en-US" sz="3200" noProof="0" dirty="0">
              <a:solidFill>
                <a:srgbClr val="FFC000"/>
              </a:solidFill>
            </a:rPr>
            <a:t>Chair </a:t>
          </a:r>
          <a:r>
            <a:rPr lang="en-US" sz="3500" noProof="0" dirty="0">
              <a:solidFill>
                <a:srgbClr val="FFC000"/>
              </a:solidFill>
            </a:rPr>
            <a:t> </a:t>
          </a:r>
        </a:p>
        <a:p>
          <a:r>
            <a:rPr lang="en-US" sz="2400" noProof="0" dirty="0">
              <a:solidFill>
                <a:srgbClr val="FFC000"/>
              </a:solidFill>
            </a:rPr>
            <a:t>Michel Gilis</a:t>
          </a:r>
        </a:p>
        <a:p>
          <a:r>
            <a:rPr lang="en-US" sz="1800" noProof="0" dirty="0">
              <a:solidFill>
                <a:srgbClr val="FFC000"/>
              </a:solidFill>
            </a:rPr>
            <a:t>mgilis@axway.com</a:t>
          </a:r>
        </a:p>
      </dgm:t>
    </dgm:pt>
    <dgm:pt modelId="{395124D7-B8FA-45EF-BF96-B584F595E331}" type="parTrans" cxnId="{F6614C27-59E5-4FC6-83E3-E67A96A267B7}">
      <dgm:prSet/>
      <dgm:spPr/>
      <dgm:t>
        <a:bodyPr/>
        <a:lstStyle/>
        <a:p>
          <a:endParaRPr lang="en-US"/>
        </a:p>
      </dgm:t>
    </dgm:pt>
    <dgm:pt modelId="{00AD03E6-C4F6-4D02-B52B-67DA8E166E47}" type="sibTrans" cxnId="{F6614C27-59E5-4FC6-83E3-E67A96A267B7}">
      <dgm:prSet/>
      <dgm:spPr/>
      <dgm:t>
        <a:bodyPr/>
        <a:lstStyle/>
        <a:p>
          <a:endParaRPr lang="en-US"/>
        </a:p>
      </dgm:t>
    </dgm:pt>
    <dgm:pt modelId="{49128A62-6A7D-42A5-A482-E8EDB94C1256}">
      <dgm:prSet phldrT="[Texte]" custT="1"/>
      <dgm:spPr/>
      <dgm:t>
        <a:bodyPr/>
        <a:lstStyle/>
        <a:p>
          <a:pPr marL="0"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noProof="0" dirty="0">
            <a:solidFill>
              <a:srgbClr val="FFC000"/>
            </a:solidFill>
            <a:latin typeface="Gill Sans MT"/>
            <a:ea typeface="+mn-ea"/>
            <a:cs typeface="+mn-cs"/>
          </a:endParaRPr>
        </a:p>
        <a:p>
          <a:pPr marL="0"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noProof="0" dirty="0">
              <a:solidFill>
                <a:srgbClr val="FFC000"/>
              </a:solidFill>
              <a:latin typeface="Gill Sans MT"/>
              <a:ea typeface="+mn-ea"/>
              <a:cs typeface="+mn-cs"/>
            </a:rPr>
            <a:t>Vice-chair</a:t>
          </a:r>
        </a:p>
        <a:p>
          <a:pPr marL="0"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>
              <a:solidFill>
                <a:srgbClr val="FFC000"/>
              </a:solidFill>
              <a:latin typeface="Gill Sans MT"/>
              <a:ea typeface="+mn-ea"/>
              <a:cs typeface="+mn-cs"/>
            </a:rPr>
            <a:t>Ahti Allikas</a:t>
          </a:r>
          <a:endParaRPr lang="en-US" sz="3200" kern="1200" noProof="0" dirty="0">
            <a:solidFill>
              <a:srgbClr val="FFC000"/>
            </a:solidFill>
            <a:latin typeface="Gill Sans MT"/>
            <a:ea typeface="+mn-ea"/>
            <a:cs typeface="+mn-cs"/>
          </a:endParaRPr>
        </a:p>
        <a:p>
          <a:pPr marL="0"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>
              <a:solidFill>
                <a:srgbClr val="FFC000"/>
              </a:solidFill>
              <a:latin typeface="Gill Sans MT"/>
              <a:ea typeface="+mn-ea"/>
              <a:cs typeface="+mn-cs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Ahti.allikas@gep.com</a:t>
          </a:r>
          <a:endParaRPr lang="en-US" sz="1800" kern="1200" noProof="0" dirty="0">
            <a:solidFill>
              <a:srgbClr val="FFC000"/>
            </a:solidFill>
            <a:latin typeface="Gill Sans MT"/>
            <a:ea typeface="+mn-ea"/>
            <a:cs typeface="+mn-cs"/>
          </a:endParaRPr>
        </a:p>
        <a:p>
          <a:pPr marL="0"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noProof="0" dirty="0">
            <a:solidFill>
              <a:srgbClr val="FFC000"/>
            </a:solidFill>
            <a:latin typeface="Gill Sans MT"/>
            <a:ea typeface="+mn-ea"/>
            <a:cs typeface="+mn-cs"/>
          </a:endParaRPr>
        </a:p>
      </dgm:t>
    </dgm:pt>
    <dgm:pt modelId="{F0A8740B-686D-4D9A-AE9D-899D278B70DB}" type="parTrans" cxnId="{DE34A04A-4847-4358-82F6-74013A68E0B8}">
      <dgm:prSet/>
      <dgm:spPr/>
      <dgm:t>
        <a:bodyPr/>
        <a:lstStyle/>
        <a:p>
          <a:endParaRPr lang="en-US"/>
        </a:p>
      </dgm:t>
    </dgm:pt>
    <dgm:pt modelId="{7E6C0D6C-E2F7-4105-8C2E-F378BF0DA32D}" type="sibTrans" cxnId="{DE34A04A-4847-4358-82F6-74013A68E0B8}">
      <dgm:prSet/>
      <dgm:spPr/>
      <dgm:t>
        <a:bodyPr/>
        <a:lstStyle/>
        <a:p>
          <a:endParaRPr lang="en-US"/>
        </a:p>
      </dgm:t>
    </dgm:pt>
    <dgm:pt modelId="{E229DE4F-6B8C-4938-844F-112DC068C480}" type="pres">
      <dgm:prSet presAssocID="{C006B20F-C7AE-4ABE-BDAA-9C56F1AFABA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9C7B07A-F243-4473-97C8-818F0DF0370C}" type="pres">
      <dgm:prSet presAssocID="{B91D14BF-530B-43B2-B005-42DB93D2DCF5}" presName="hierRoot1" presStyleCnt="0"/>
      <dgm:spPr/>
    </dgm:pt>
    <dgm:pt modelId="{6E6CAE57-8F9F-4CEC-B944-42D940E69FBB}" type="pres">
      <dgm:prSet presAssocID="{B91D14BF-530B-43B2-B005-42DB93D2DCF5}" presName="composite" presStyleCnt="0"/>
      <dgm:spPr/>
    </dgm:pt>
    <dgm:pt modelId="{98D23D58-22AC-4A34-829F-AC877123B7E2}" type="pres">
      <dgm:prSet presAssocID="{B91D14BF-530B-43B2-B005-42DB93D2DCF5}" presName="image" presStyleLbl="node0" presStyleIdx="0" presStyleCnt="2"/>
      <dgm:spPr>
        <a:blipFill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089F3EBB-2B1A-4FD7-A5D4-4B55753E6FB1}" type="pres">
      <dgm:prSet presAssocID="{B91D14BF-530B-43B2-B005-42DB93D2DCF5}" presName="text" presStyleLbl="revTx" presStyleIdx="0" presStyleCnt="2">
        <dgm:presLayoutVars>
          <dgm:chPref val="3"/>
        </dgm:presLayoutVars>
      </dgm:prSet>
      <dgm:spPr/>
    </dgm:pt>
    <dgm:pt modelId="{F5C6351E-A263-4953-9D2B-F76743822915}" type="pres">
      <dgm:prSet presAssocID="{B91D14BF-530B-43B2-B005-42DB93D2DCF5}" presName="hierChild2" presStyleCnt="0"/>
      <dgm:spPr/>
    </dgm:pt>
    <dgm:pt modelId="{24381372-16E6-4757-ADD7-26527B883F79}" type="pres">
      <dgm:prSet presAssocID="{49128A62-6A7D-42A5-A482-E8EDB94C1256}" presName="hierRoot1" presStyleCnt="0"/>
      <dgm:spPr/>
    </dgm:pt>
    <dgm:pt modelId="{AFA0C041-31AD-46FE-BDE6-7A37B69533C8}" type="pres">
      <dgm:prSet presAssocID="{49128A62-6A7D-42A5-A482-E8EDB94C1256}" presName="composite" presStyleCnt="0"/>
      <dgm:spPr/>
    </dgm:pt>
    <dgm:pt modelId="{9B6B0B17-C0F4-4A08-B61E-863EBC41C05F}" type="pres">
      <dgm:prSet presAssocID="{49128A62-6A7D-42A5-A482-E8EDB94C1256}" presName="image" presStyleLbl="node0" presStyleIdx="1" presStyleCnt="2"/>
      <dgm:spPr>
        <a:blipFill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62CCE007-9613-42C3-AC5D-5FD32003E16E}" type="pres">
      <dgm:prSet presAssocID="{49128A62-6A7D-42A5-A482-E8EDB94C1256}" presName="text" presStyleLbl="revTx" presStyleIdx="1" presStyleCnt="2">
        <dgm:presLayoutVars>
          <dgm:chPref val="3"/>
        </dgm:presLayoutVars>
      </dgm:prSet>
      <dgm:spPr/>
    </dgm:pt>
    <dgm:pt modelId="{97535B00-F90F-498E-AA9D-735185FE4592}" type="pres">
      <dgm:prSet presAssocID="{49128A62-6A7D-42A5-A482-E8EDB94C1256}" presName="hierChild2" presStyleCnt="0"/>
      <dgm:spPr/>
    </dgm:pt>
  </dgm:ptLst>
  <dgm:cxnLst>
    <dgm:cxn modelId="{F6614C27-59E5-4FC6-83E3-E67A96A267B7}" srcId="{C006B20F-C7AE-4ABE-BDAA-9C56F1AFABA5}" destId="{B91D14BF-530B-43B2-B005-42DB93D2DCF5}" srcOrd="0" destOrd="0" parTransId="{395124D7-B8FA-45EF-BF96-B584F595E331}" sibTransId="{00AD03E6-C4F6-4D02-B52B-67DA8E166E47}"/>
    <dgm:cxn modelId="{DE34A04A-4847-4358-82F6-74013A68E0B8}" srcId="{C006B20F-C7AE-4ABE-BDAA-9C56F1AFABA5}" destId="{49128A62-6A7D-42A5-A482-E8EDB94C1256}" srcOrd="1" destOrd="0" parTransId="{F0A8740B-686D-4D9A-AE9D-899D278B70DB}" sibTransId="{7E6C0D6C-E2F7-4105-8C2E-F378BF0DA32D}"/>
    <dgm:cxn modelId="{D967608C-EB31-43DA-8E4A-B2C2CD3ED5FC}" type="presOf" srcId="{C006B20F-C7AE-4ABE-BDAA-9C56F1AFABA5}" destId="{E229DE4F-6B8C-4938-844F-112DC068C480}" srcOrd="0" destOrd="0" presId="urn:microsoft.com/office/officeart/2009/layout/CirclePictureHierarchy"/>
    <dgm:cxn modelId="{467082CF-0E17-404D-97F7-978A9032D105}" type="presOf" srcId="{B91D14BF-530B-43B2-B005-42DB93D2DCF5}" destId="{089F3EBB-2B1A-4FD7-A5D4-4B55753E6FB1}" srcOrd="0" destOrd="0" presId="urn:microsoft.com/office/officeart/2009/layout/CirclePictureHierarchy"/>
    <dgm:cxn modelId="{A7EA38F2-A59D-4A3B-B5D3-23AAB1716616}" type="presOf" srcId="{49128A62-6A7D-42A5-A482-E8EDB94C1256}" destId="{62CCE007-9613-42C3-AC5D-5FD32003E16E}" srcOrd="0" destOrd="0" presId="urn:microsoft.com/office/officeart/2009/layout/CirclePictureHierarchy"/>
    <dgm:cxn modelId="{08F2D977-08C8-41D1-835E-4B6805684BF9}" type="presParOf" srcId="{E229DE4F-6B8C-4938-844F-112DC068C480}" destId="{99C7B07A-F243-4473-97C8-818F0DF0370C}" srcOrd="0" destOrd="0" presId="urn:microsoft.com/office/officeart/2009/layout/CirclePictureHierarchy"/>
    <dgm:cxn modelId="{18A1D141-2803-43B6-9C59-EA780878A4B5}" type="presParOf" srcId="{99C7B07A-F243-4473-97C8-818F0DF0370C}" destId="{6E6CAE57-8F9F-4CEC-B944-42D940E69FBB}" srcOrd="0" destOrd="0" presId="urn:microsoft.com/office/officeart/2009/layout/CirclePictureHierarchy"/>
    <dgm:cxn modelId="{F5A3D4C6-1A23-45D7-857E-80DD4DA3FC99}" type="presParOf" srcId="{6E6CAE57-8F9F-4CEC-B944-42D940E69FBB}" destId="{98D23D58-22AC-4A34-829F-AC877123B7E2}" srcOrd="0" destOrd="0" presId="urn:microsoft.com/office/officeart/2009/layout/CirclePictureHierarchy"/>
    <dgm:cxn modelId="{D9DCF4F1-D8C5-42C5-8D95-85D0DFC809BA}" type="presParOf" srcId="{6E6CAE57-8F9F-4CEC-B944-42D940E69FBB}" destId="{089F3EBB-2B1A-4FD7-A5D4-4B55753E6FB1}" srcOrd="1" destOrd="0" presId="urn:microsoft.com/office/officeart/2009/layout/CirclePictureHierarchy"/>
    <dgm:cxn modelId="{F83BAE09-2543-4B17-AE28-0616F88C3D15}" type="presParOf" srcId="{99C7B07A-F243-4473-97C8-818F0DF0370C}" destId="{F5C6351E-A263-4953-9D2B-F76743822915}" srcOrd="1" destOrd="0" presId="urn:microsoft.com/office/officeart/2009/layout/CirclePictureHierarchy"/>
    <dgm:cxn modelId="{4A14CADF-FF1F-44FB-9116-6509E744DA69}" type="presParOf" srcId="{E229DE4F-6B8C-4938-844F-112DC068C480}" destId="{24381372-16E6-4757-ADD7-26527B883F79}" srcOrd="1" destOrd="0" presId="urn:microsoft.com/office/officeart/2009/layout/CirclePictureHierarchy"/>
    <dgm:cxn modelId="{4D966CF3-2C97-447F-818E-082FCC6CD705}" type="presParOf" srcId="{24381372-16E6-4757-ADD7-26527B883F79}" destId="{AFA0C041-31AD-46FE-BDE6-7A37B69533C8}" srcOrd="0" destOrd="0" presId="urn:microsoft.com/office/officeart/2009/layout/CirclePictureHierarchy"/>
    <dgm:cxn modelId="{73F19375-7E2D-43FB-9C50-84845729A071}" type="presParOf" srcId="{AFA0C041-31AD-46FE-BDE6-7A37B69533C8}" destId="{9B6B0B17-C0F4-4A08-B61E-863EBC41C05F}" srcOrd="0" destOrd="0" presId="urn:microsoft.com/office/officeart/2009/layout/CirclePictureHierarchy"/>
    <dgm:cxn modelId="{68852AEE-D81A-48C1-9059-99D8E0E9BEDF}" type="presParOf" srcId="{AFA0C041-31AD-46FE-BDE6-7A37B69533C8}" destId="{62CCE007-9613-42C3-AC5D-5FD32003E16E}" srcOrd="1" destOrd="0" presId="urn:microsoft.com/office/officeart/2009/layout/CirclePictureHierarchy"/>
    <dgm:cxn modelId="{D2ADCF53-F7E9-4277-B678-D5D4DBC08E44}" type="presParOf" srcId="{24381372-16E6-4757-ADD7-26527B883F79}" destId="{97535B00-F90F-498E-AA9D-735185FE4592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D23D58-22AC-4A34-829F-AC877123B7E2}">
      <dsp:nvSpPr>
        <dsp:cNvPr id="0" name=""/>
        <dsp:cNvSpPr/>
      </dsp:nvSpPr>
      <dsp:spPr>
        <a:xfrm>
          <a:off x="1032" y="371476"/>
          <a:ext cx="1610366" cy="1610366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9F3EBB-2B1A-4FD7-A5D4-4B55753E6FB1}">
      <dsp:nvSpPr>
        <dsp:cNvPr id="0" name=""/>
        <dsp:cNvSpPr/>
      </dsp:nvSpPr>
      <dsp:spPr>
        <a:xfrm>
          <a:off x="1611398" y="367450"/>
          <a:ext cx="2415549" cy="1610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noProof="0" dirty="0">
              <a:solidFill>
                <a:srgbClr val="FFC000"/>
              </a:solidFill>
            </a:rPr>
            <a:t>Chair </a:t>
          </a:r>
          <a:r>
            <a:rPr lang="en-US" sz="3500" kern="1200" noProof="0" dirty="0">
              <a:solidFill>
                <a:srgbClr val="FFC000"/>
              </a:solidFill>
            </a:rPr>
            <a:t> 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>
              <a:solidFill>
                <a:srgbClr val="FFC000"/>
              </a:solidFill>
            </a:rPr>
            <a:t>Michel Gilis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>
              <a:solidFill>
                <a:srgbClr val="FFC000"/>
              </a:solidFill>
            </a:rPr>
            <a:t>mgilis@axway.com</a:t>
          </a:r>
        </a:p>
      </dsp:txBody>
      <dsp:txXfrm>
        <a:off x="1611398" y="367450"/>
        <a:ext cx="2415549" cy="1610366"/>
      </dsp:txXfrm>
    </dsp:sp>
    <dsp:sp modelId="{9B6B0B17-C0F4-4A08-B61E-863EBC41C05F}">
      <dsp:nvSpPr>
        <dsp:cNvPr id="0" name=""/>
        <dsp:cNvSpPr/>
      </dsp:nvSpPr>
      <dsp:spPr>
        <a:xfrm>
          <a:off x="4429539" y="371476"/>
          <a:ext cx="1610366" cy="1610366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CCE007-9613-42C3-AC5D-5FD32003E16E}">
      <dsp:nvSpPr>
        <dsp:cNvPr id="0" name=""/>
        <dsp:cNvSpPr/>
      </dsp:nvSpPr>
      <dsp:spPr>
        <a:xfrm>
          <a:off x="6039906" y="367450"/>
          <a:ext cx="2415549" cy="1610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noProof="0" dirty="0">
            <a:solidFill>
              <a:srgbClr val="FFC000"/>
            </a:solidFill>
            <a:latin typeface="Gill Sans MT"/>
            <a:ea typeface="+mn-ea"/>
            <a:cs typeface="+mn-cs"/>
          </a:endParaRP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noProof="0" dirty="0">
              <a:solidFill>
                <a:srgbClr val="FFC000"/>
              </a:solidFill>
              <a:latin typeface="Gill Sans MT"/>
              <a:ea typeface="+mn-ea"/>
              <a:cs typeface="+mn-cs"/>
            </a:rPr>
            <a:t>Vice-chair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>
              <a:solidFill>
                <a:srgbClr val="FFC000"/>
              </a:solidFill>
              <a:latin typeface="Gill Sans MT"/>
              <a:ea typeface="+mn-ea"/>
              <a:cs typeface="+mn-cs"/>
            </a:rPr>
            <a:t>Ahti Allikas</a:t>
          </a:r>
          <a:endParaRPr lang="en-US" sz="3200" kern="1200" noProof="0" dirty="0">
            <a:solidFill>
              <a:srgbClr val="FFC000"/>
            </a:solidFill>
            <a:latin typeface="Gill Sans MT"/>
            <a:ea typeface="+mn-ea"/>
            <a:cs typeface="+mn-cs"/>
          </a:endParaRP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>
              <a:solidFill>
                <a:srgbClr val="FFC000"/>
              </a:solidFill>
              <a:latin typeface="Gill Sans MT"/>
              <a:ea typeface="+mn-ea"/>
              <a:cs typeface="+mn-cs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Ahti.allikas@gep.com</a:t>
          </a:r>
          <a:endParaRPr lang="en-US" sz="1800" kern="1200" noProof="0" dirty="0">
            <a:solidFill>
              <a:srgbClr val="FFC000"/>
            </a:solidFill>
            <a:latin typeface="Gill Sans MT"/>
            <a:ea typeface="+mn-ea"/>
            <a:cs typeface="+mn-cs"/>
          </a:endParaRP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noProof="0" dirty="0">
            <a:solidFill>
              <a:srgbClr val="FFC000"/>
            </a:solidFill>
            <a:latin typeface="Gill Sans MT"/>
            <a:ea typeface="+mn-ea"/>
            <a:cs typeface="+mn-cs"/>
          </a:endParaRPr>
        </a:p>
      </dsp:txBody>
      <dsp:txXfrm>
        <a:off x="6039906" y="367450"/>
        <a:ext cx="2415549" cy="1610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772F6-270A-44E6-B342-EC8EE41D9908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8D1EC-580D-41AA-8ECD-36003A4B9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09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6967"/>
          </a:xfrm>
          <a:prstGeom prst="rect">
            <a:avLst/>
          </a:prstGeom>
        </p:spPr>
        <p:txBody>
          <a:bodyPr vert="horz" lIns="95680" tIns="47840" rIns="95680" bIns="47840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6967"/>
          </a:xfrm>
          <a:prstGeom prst="rect">
            <a:avLst/>
          </a:prstGeom>
        </p:spPr>
        <p:txBody>
          <a:bodyPr vert="horz" lIns="95680" tIns="47840" rIns="95680" bIns="47840" rtlCol="0"/>
          <a:lstStyle>
            <a:lvl1pPr algn="r">
              <a:defRPr sz="1300"/>
            </a:lvl1pPr>
          </a:lstStyle>
          <a:p>
            <a:fld id="{D622C7AC-C93F-4C56-9A9E-E357A6C5FB5A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1463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80" tIns="47840" rIns="95680" bIns="4784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5680" tIns="47840" rIns="95680" bIns="4784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6967"/>
          </a:xfrm>
          <a:prstGeom prst="rect">
            <a:avLst/>
          </a:prstGeom>
        </p:spPr>
        <p:txBody>
          <a:bodyPr vert="horz" lIns="95680" tIns="47840" rIns="95680" bIns="47840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9440647"/>
            <a:ext cx="2949099" cy="496967"/>
          </a:xfrm>
          <a:prstGeom prst="rect">
            <a:avLst/>
          </a:prstGeom>
        </p:spPr>
        <p:txBody>
          <a:bodyPr vert="horz" lIns="95680" tIns="47840" rIns="95680" bIns="47840" rtlCol="0" anchor="b"/>
          <a:lstStyle>
            <a:lvl1pPr algn="r">
              <a:defRPr sz="1300"/>
            </a:lvl1pPr>
          </a:lstStyle>
          <a:p>
            <a:fld id="{567294A0-8001-4AAF-94E5-3DDC4A9745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482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294A0-8001-4AAF-94E5-3DDC4A9745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66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chemeClr val="accent1">
                <a:lumMod val="95000"/>
                <a:lumOff val="5000"/>
              </a:schemeClr>
            </a:gs>
            <a:gs pos="29000">
              <a:schemeClr val="accent1">
                <a:lumMod val="6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06552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rgbClr val="4CAF88"/>
                </a:solidFill>
                <a:latin typeface="OpenSan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rgbClr val="E8A600"/>
                </a:solidFill>
                <a:latin typeface="OpenSans"/>
                <a:ea typeface="+mj-ea"/>
                <a:cs typeface="Calibri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3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Rectangle 21"/>
          <p:cNvSpPr/>
          <p:nvPr/>
        </p:nvSpPr>
        <p:spPr>
          <a:xfrm>
            <a:off x="1206500" y="3648075"/>
            <a:ext cx="64964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2" name="Rectangle 31"/>
          <p:cNvSpPr/>
          <p:nvPr/>
        </p:nvSpPr>
        <p:spPr>
          <a:xfrm>
            <a:off x="1206500" y="5048250"/>
            <a:ext cx="64964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pic>
        <p:nvPicPr>
          <p:cNvPr id="3" name="Picture 2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352D8A96-6F62-080B-052F-7001E78D38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556" y="824313"/>
            <a:ext cx="7066159" cy="1803949"/>
          </a:xfrm>
          <a:prstGeom prst="rect">
            <a:avLst/>
          </a:prstGeom>
        </p:spPr>
      </p:pic>
      <p:pic>
        <p:nvPicPr>
          <p:cNvPr id="5" name="Picture 4" descr="A blue planet with colorful lines and dots&#10;&#10;Description automatically generated">
            <a:extLst>
              <a:ext uri="{FF2B5EF4-FFF2-40B4-BE49-F238E27FC236}">
                <a16:creationId xmlns:a16="http://schemas.microsoft.com/office/drawing/2014/main" id="{5ACDBF91-BD98-63EE-4CA5-CEB8E26E2C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2" y="1700807"/>
            <a:ext cx="5528749" cy="515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58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75608"/>
            <a:ext cx="1650037" cy="365760"/>
          </a:xfrm>
        </p:spPr>
        <p:txBody>
          <a:bodyPr/>
          <a:lstStyle>
            <a:lvl1pPr>
              <a:defRPr>
                <a:latin typeface="OpenSans"/>
              </a:defRPr>
            </a:lvl1pPr>
          </a:lstStyle>
          <a:p>
            <a:fld id="{569793F4-EB68-4FAE-931F-B0C2565421AC}" type="datetime3">
              <a:rPr lang="en-US" smtClean="0"/>
              <a:pPr/>
              <a:t>24 March 2026</a:t>
            </a:fld>
            <a:endParaRPr lang="en-US" dirty="0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5860D71C-67F4-9CE6-4278-9C9F79007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124744"/>
            <a:ext cx="11031016" cy="50047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14593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75608"/>
            <a:ext cx="1650037" cy="365760"/>
          </a:xfrm>
        </p:spPr>
        <p:txBody>
          <a:bodyPr/>
          <a:lstStyle>
            <a:lvl1pPr>
              <a:defRPr>
                <a:latin typeface="OpenSans"/>
              </a:defRPr>
            </a:lvl1pPr>
          </a:lstStyle>
          <a:p>
            <a:fld id="{569793F4-EB68-4FAE-931F-B0C2565421AC}" type="datetime3">
              <a:rPr lang="en-US" smtClean="0"/>
              <a:pPr/>
              <a:t>24 March 2026</a:t>
            </a:fld>
            <a:endParaRPr lang="en-US" dirty="0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5860D71C-67F4-9CE6-4278-9C9F79007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124744"/>
            <a:ext cx="5184576" cy="50047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07251D39-3B62-EEBB-2C80-7CC2BC1A283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68008" y="1119245"/>
            <a:ext cx="5328592" cy="50047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1305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29539" y="6375608"/>
            <a:ext cx="1650037" cy="365760"/>
          </a:xfrm>
        </p:spPr>
        <p:txBody>
          <a:bodyPr/>
          <a:lstStyle>
            <a:lvl1pPr>
              <a:defRPr>
                <a:latin typeface="OpenSans"/>
              </a:defRPr>
            </a:lvl1pPr>
          </a:lstStyle>
          <a:p>
            <a:fld id="{297F2D40-1F49-409B-ADB9-B6D2B79A00C0}" type="datetime3">
              <a:rPr lang="en-US" smtClean="0"/>
              <a:pPr/>
              <a:t>24 March 2026</a:t>
            </a:fld>
            <a:endParaRPr lang="en-US" dirty="0"/>
          </a:p>
        </p:txBody>
      </p:sp>
      <p:sp>
        <p:nvSpPr>
          <p:cNvPr id="8" name="Date Placeholder 13"/>
          <p:cNvSpPr txBox="1">
            <a:spLocks/>
          </p:cNvSpPr>
          <p:nvPr userDrawn="1"/>
        </p:nvSpPr>
        <p:spPr>
          <a:xfrm>
            <a:off x="5898908" y="6348929"/>
            <a:ext cx="394184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000" kern="1200">
                <a:solidFill>
                  <a:schemeClr val="accent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EDE01D1-3912-4BAA-8C10-D1AC11A05716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  <p:sp>
        <p:nvSpPr>
          <p:cNvPr id="2" name="Title Placeholder 21">
            <a:extLst>
              <a:ext uri="{FF2B5EF4-FFF2-40B4-BE49-F238E27FC236}">
                <a16:creationId xmlns:a16="http://schemas.microsoft.com/office/drawing/2014/main" id="{67C34E64-6B61-64BC-31CD-D01726FA4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243668"/>
            <a:ext cx="11025092" cy="522312"/>
          </a:xfrm>
          <a:prstGeom prst="rect">
            <a:avLst/>
          </a:prstGeom>
          <a:noFill/>
          <a:ln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pic>
        <p:nvPicPr>
          <p:cNvPr id="3" name="Picture 2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739E870F-E04A-2C4B-AEEE-AB72DBE99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6439093"/>
            <a:ext cx="1372839" cy="3504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75608"/>
            <a:ext cx="1650037" cy="365760"/>
          </a:xfrm>
        </p:spPr>
        <p:txBody>
          <a:bodyPr/>
          <a:lstStyle>
            <a:lvl1pPr>
              <a:defRPr>
                <a:latin typeface="OpenSans"/>
              </a:defRPr>
            </a:lvl1pPr>
          </a:lstStyle>
          <a:p>
            <a:fld id="{569793F4-EB68-4FAE-931F-B0C2565421AC}" type="datetime3">
              <a:rPr lang="en-US" smtClean="0"/>
              <a:pPr/>
              <a:t>24 March 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459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45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AD52-0B1C-41A0-A18F-AB1B4C82D45F}" type="datetime3">
              <a:rPr lang="en-US" smtClean="0"/>
              <a:t>24 March 2026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551384" y="870226"/>
            <a:ext cx="5447080" cy="528673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870226"/>
            <a:ext cx="5388864" cy="5283686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itle Placeholder 21">
            <a:extLst>
              <a:ext uri="{FF2B5EF4-FFF2-40B4-BE49-F238E27FC236}">
                <a16:creationId xmlns:a16="http://schemas.microsoft.com/office/drawing/2014/main" id="{3D6341EC-883A-61F0-9EFB-81CDA9E08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243668"/>
            <a:ext cx="11025092" cy="522312"/>
          </a:xfrm>
          <a:prstGeom prst="rect">
            <a:avLst/>
          </a:prstGeom>
          <a:noFill/>
          <a:ln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7164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51384" y="243668"/>
            <a:ext cx="11025092" cy="522312"/>
          </a:xfrm>
          <a:prstGeom prst="rect">
            <a:avLst/>
          </a:prstGeom>
          <a:noFill/>
          <a:ln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51384" y="1124744"/>
            <a:ext cx="11031016" cy="50047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375608"/>
            <a:ext cx="1650037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569793F4-EB68-4FAE-931F-B0C2565421AC}" type="datetime3">
              <a:rPr lang="en-US" smtClean="0"/>
              <a:pPr/>
              <a:t>24 March 2026</a:t>
            </a:fld>
            <a:endParaRPr lang="en-US" dirty="0"/>
          </a:p>
        </p:txBody>
      </p:sp>
      <p:sp>
        <p:nvSpPr>
          <p:cNvPr id="31" name="Date Placeholder 13"/>
          <p:cNvSpPr txBox="1">
            <a:spLocks/>
          </p:cNvSpPr>
          <p:nvPr/>
        </p:nvSpPr>
        <p:spPr>
          <a:xfrm>
            <a:off x="5735960" y="6353175"/>
            <a:ext cx="36004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000" kern="1200">
                <a:solidFill>
                  <a:schemeClr val="accent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EDE01D1-3912-4BAA-8C10-D1AC11A05716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  <p:sp>
        <p:nvSpPr>
          <p:cNvPr id="2" name="Straight Connector 1">
            <a:extLst>
              <a:ext uri="{FF2B5EF4-FFF2-40B4-BE49-F238E27FC236}">
                <a16:creationId xmlns:a16="http://schemas.microsoft.com/office/drawing/2014/main" id="{8A0BB7AF-DB13-6C6B-3320-F617BF7AB950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460" y="765980"/>
            <a:ext cx="11031016" cy="12010"/>
          </a:xfrm>
          <a:prstGeom prst="line">
            <a:avLst/>
          </a:prstGeom>
          <a:ln w="31750">
            <a:solidFill>
              <a:schemeClr val="accent2">
                <a:lumMod val="20000"/>
                <a:lumOff val="80000"/>
              </a:schemeClr>
            </a:solidFill>
            <a:headEnd type="none" w="med" len="med"/>
            <a:tailEnd type="none" w="med" len="med"/>
          </a:ln>
          <a:effectLst>
            <a:outerShdw blurRad="50800" dist="43000" dir="5400000" rotWithShape="0">
              <a:schemeClr val="bg1">
                <a:alpha val="40000"/>
              </a:scheme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3" name="Straight Connector 2">
            <a:extLst>
              <a:ext uri="{FF2B5EF4-FFF2-40B4-BE49-F238E27FC236}">
                <a16:creationId xmlns:a16="http://schemas.microsoft.com/office/drawing/2014/main" id="{6602E888-7C5E-A39D-1C91-05312A148E1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545460" y="765980"/>
            <a:ext cx="11031016" cy="12010"/>
          </a:xfrm>
          <a:prstGeom prst="line">
            <a:avLst/>
          </a:prstGeom>
          <a:ln w="0">
            <a:solidFill>
              <a:srgbClr val="4CAF88"/>
            </a:solidFill>
            <a:headEnd type="none" w="med" len="med"/>
            <a:tailEnd type="none" w="med" len="med"/>
          </a:ln>
          <a:effectLst>
            <a:outerShdw blurRad="50800" dir="6180000" sx="66000" sy="66000" rotWithShape="0">
              <a:srgbClr val="4CAF88">
                <a:alpha val="46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pic>
        <p:nvPicPr>
          <p:cNvPr id="5" name="Picture 4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7522CA54-6EF0-8E8A-9859-26921C425A9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6439093"/>
            <a:ext cx="1372839" cy="35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536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4" r:id="rId2"/>
    <p:sldLayoutId id="2147483945" r:id="rId3"/>
    <p:sldLayoutId id="2147483739" r:id="rId4"/>
    <p:sldLayoutId id="2147483742" r:id="rId5"/>
    <p:sldLayoutId id="2147483946" r:id="rId6"/>
    <p:sldLayoutId id="2147483947" r:id="rId7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rgbClr val="4CAF88"/>
          </a:solidFill>
          <a:latin typeface="OpenSans"/>
          <a:ea typeface="+mj-ea"/>
          <a:cs typeface="Calibri" pitchFamily="34" charset="0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accent1"/>
          </a:solidFill>
          <a:latin typeface="OpenSans"/>
          <a:ea typeface="+mn-ea"/>
          <a:cs typeface="Calibri" pitchFamily="34" charset="0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accent1"/>
          </a:solidFill>
          <a:latin typeface="OpenSans"/>
          <a:ea typeface="+mn-ea"/>
          <a:cs typeface="Calibri" pitchFamily="34" charset="0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accent1"/>
          </a:solidFill>
          <a:latin typeface="OpenSans"/>
          <a:ea typeface="+mn-ea"/>
          <a:cs typeface="Calibri" pitchFamily="34" charset="0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accent1"/>
          </a:solidFill>
          <a:latin typeface="OpenSans"/>
          <a:ea typeface="+mn-ea"/>
          <a:cs typeface="Calibri" pitchFamily="34" charset="0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accent1"/>
          </a:solidFill>
          <a:latin typeface="OpenSans"/>
          <a:ea typeface="+mn-ea"/>
          <a:cs typeface="Calibri" pitchFamily="34" charset="0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vidapilot@peppol.eu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torgft17932993-my.sharepoint.com/:p:/g/personal/patrick_schuller_gena_net/IQCjD-6Xk8B0R7J0PVkM5XRqAal5lBbrJ6OnxqLRVb5OoTg?e=G2MD6B" TargetMode="External"/><Relationship Id="rId2" Type="http://schemas.openxmlformats.org/officeDocument/2006/relationships/hyperlink" Target="https://netorgft17932993-my.sharepoint.com/:v:/g/personal/patrick_schuller_gena_net/IQBV897XYqsYR7V1ysv8hcCgATU1RZP294DkBZZC9d7-UxM?e=fjg8dA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netorgft17932993-my.sharepoint.com/:w:/g/personal/patrick_schuller_gena_net/IQAQqzVT0OvjQLyb_nCZPm21AY-J0amL9D0jCiy4jHGmrI0?e=Nvg9Q9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Interoperability Working Group – Activity Report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noProof="0" dirty="0"/>
              <a:t>Presented by: Michel GILIS</a:t>
            </a:r>
          </a:p>
          <a:p>
            <a:r>
              <a:rPr lang="en-US" noProof="0" dirty="0"/>
              <a:t>Date: March 26,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6F1C7-09FD-465D-31E9-DD7E9A8BE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160E1-5027-FB5A-DB01-1865E2DD5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Peppol </a:t>
            </a:r>
            <a:r>
              <a:rPr lang="en-US" dirty="0" err="1"/>
              <a:t>ViDa</a:t>
            </a:r>
            <a:r>
              <a:rPr lang="en-US" dirty="0"/>
              <a:t> pilot: Open topics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2A36B-F2A3-85D6-9B68-30136778E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038" y="980728"/>
            <a:ext cx="6659082" cy="5328592"/>
          </a:xfrm>
        </p:spPr>
        <p:txBody>
          <a:bodyPr>
            <a:normAutofit fontScale="92500" lnSpcReduction="10000"/>
          </a:bodyPr>
          <a:lstStyle/>
          <a:p>
            <a:pPr marL="274320" lvl="1" indent="0">
              <a:buNone/>
            </a:pPr>
            <a:r>
              <a:rPr lang="en-US" b="1" noProof="0" dirty="0"/>
              <a:t>Security model</a:t>
            </a:r>
          </a:p>
          <a:p>
            <a:pPr lvl="1"/>
            <a:r>
              <a:rPr lang="en-US" dirty="0"/>
              <a:t>Confidentiality</a:t>
            </a:r>
            <a:endParaRPr lang="en-US" noProof="0" dirty="0"/>
          </a:p>
          <a:p>
            <a:pPr lvl="1"/>
            <a:r>
              <a:rPr lang="en-US" noProof="0" dirty="0"/>
              <a:t>Authorizations (KYC, PA, TA)</a:t>
            </a:r>
          </a:p>
          <a:p>
            <a:pPr marL="274320" lvl="1" indent="0">
              <a:buNone/>
            </a:pPr>
            <a:endParaRPr lang="en-US" b="1" noProof="0" dirty="0"/>
          </a:p>
          <a:p>
            <a:pPr marL="274320" lvl="1" indent="0">
              <a:buNone/>
            </a:pPr>
            <a:r>
              <a:rPr lang="en-US" b="1" noProof="0" dirty="0"/>
              <a:t>Accreditation of service providers</a:t>
            </a:r>
          </a:p>
          <a:p>
            <a:pPr lvl="1"/>
            <a:r>
              <a:rPr lang="en-US" noProof="0" dirty="0"/>
              <a:t>TDD local jurisdiction</a:t>
            </a:r>
          </a:p>
          <a:p>
            <a:pPr lvl="1"/>
            <a:r>
              <a:rPr lang="en-US" noProof="0" dirty="0"/>
              <a:t>Monitoring</a:t>
            </a:r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b="1" noProof="0" dirty="0"/>
              <a:t>C1-2 and C3-C4</a:t>
            </a:r>
          </a:p>
          <a:p>
            <a:pPr lvl="1"/>
            <a:r>
              <a:rPr lang="en-US" noProof="0" dirty="0"/>
              <a:t>Secure connection (end to end)</a:t>
            </a:r>
          </a:p>
          <a:p>
            <a:pPr lvl="1"/>
            <a:r>
              <a:rPr lang="en-US" noProof="0" dirty="0"/>
              <a:t>Common API</a:t>
            </a:r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b="1" dirty="0"/>
              <a:t>TDD local requirements</a:t>
            </a:r>
          </a:p>
          <a:p>
            <a:pPr lvl="1"/>
            <a:r>
              <a:rPr lang="en-US" noProof="0" dirty="0"/>
              <a:t>PINT wildcard approach?</a:t>
            </a:r>
          </a:p>
          <a:p>
            <a:pPr lvl="1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37157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1DD3A-B645-0536-1FE4-34858EB15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E0589-6617-CFA4-1384-D0DFAA2A3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Other </a:t>
            </a:r>
            <a:r>
              <a:rPr lang="en-US" dirty="0" err="1"/>
              <a:t>ViDa</a:t>
            </a:r>
            <a:r>
              <a:rPr lang="en-US" dirty="0"/>
              <a:t> initiatives: new adventures in a 5-corner world 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A40FC-1530-97A7-4F77-6AF997882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038" y="980728"/>
            <a:ext cx="9179362" cy="5328592"/>
          </a:xfrm>
        </p:spPr>
        <p:txBody>
          <a:bodyPr>
            <a:normAutofit fontScale="62500" lnSpcReduction="20000"/>
          </a:bodyPr>
          <a:lstStyle/>
          <a:p>
            <a:pPr marL="274320" lvl="1" indent="0">
              <a:buNone/>
            </a:pPr>
            <a:r>
              <a:rPr lang="en-US" b="1" noProof="0" dirty="0"/>
              <a:t>Hungary (note on </a:t>
            </a:r>
            <a:r>
              <a:rPr lang="en-US" b="1" noProof="0" dirty="0" err="1"/>
              <a:t>ViDa</a:t>
            </a:r>
            <a:r>
              <a:rPr lang="en-US" b="1" noProof="0" dirty="0"/>
              <a:t> intentions)</a:t>
            </a:r>
          </a:p>
          <a:p>
            <a:pPr lvl="1"/>
            <a:r>
              <a:rPr lang="en-US" dirty="0"/>
              <a:t>Move to EN-16931 update 1 profile</a:t>
            </a:r>
            <a:endParaRPr lang="en-US" noProof="0" dirty="0"/>
          </a:p>
          <a:p>
            <a:pPr lvl="1"/>
            <a:r>
              <a:rPr lang="en-US" noProof="0" dirty="0"/>
              <a:t>NAV </a:t>
            </a:r>
            <a:r>
              <a:rPr lang="en-US" dirty="0"/>
              <a:t>as TAX reporting platform</a:t>
            </a:r>
          </a:p>
          <a:p>
            <a:pPr lvl="1"/>
            <a:r>
              <a:rPr lang="en-US" dirty="0"/>
              <a:t>Peppol as interop platform (Hungary PA)</a:t>
            </a:r>
          </a:p>
          <a:p>
            <a:pPr lvl="1"/>
            <a:r>
              <a:rPr lang="en-US" dirty="0"/>
              <a:t>B2C with encryption of personal data</a:t>
            </a:r>
          </a:p>
          <a:p>
            <a:pPr marL="274320" lvl="1" indent="0">
              <a:buNone/>
            </a:pPr>
            <a:endParaRPr lang="en-US" b="1" noProof="0" dirty="0"/>
          </a:p>
          <a:p>
            <a:pPr marL="274320" lvl="1" indent="0">
              <a:buNone/>
            </a:pPr>
            <a:r>
              <a:rPr lang="en-US" b="1" noProof="0" dirty="0"/>
              <a:t>France</a:t>
            </a:r>
          </a:p>
          <a:p>
            <a:pPr lvl="1"/>
            <a:r>
              <a:rPr lang="en-US" noProof="0" dirty="0"/>
              <a:t>PPF as TAX reporting platform</a:t>
            </a:r>
          </a:p>
          <a:p>
            <a:pPr lvl="1"/>
            <a:r>
              <a:rPr lang="en-US" noProof="0" dirty="0"/>
              <a:t>Peppol as interop platform (France PA)</a:t>
            </a:r>
          </a:p>
          <a:p>
            <a:pPr lvl="1"/>
            <a:r>
              <a:rPr lang="en-US" noProof="0" dirty="0"/>
              <a:t>Peppol credential whitelist</a:t>
            </a:r>
          </a:p>
          <a:p>
            <a:pPr lvl="1"/>
            <a:r>
              <a:rPr lang="en-US" noProof="0" dirty="0"/>
              <a:t>Complex participant exchanges</a:t>
            </a:r>
          </a:p>
          <a:p>
            <a:pPr lvl="1"/>
            <a:r>
              <a:rPr lang="en-US" noProof="0" dirty="0"/>
              <a:t>Complex life cycle statuses</a:t>
            </a:r>
          </a:p>
          <a:p>
            <a:pPr lvl="1"/>
            <a:r>
              <a:rPr lang="en-US" noProof="0" dirty="0"/>
              <a:t>MLS &lt;&gt; </a:t>
            </a:r>
            <a:r>
              <a:rPr lang="en-US" noProof="0" dirty="0" err="1"/>
              <a:t>Cdar</a:t>
            </a:r>
            <a:r>
              <a:rPr lang="en-US" noProof="0" dirty="0"/>
              <a:t> </a:t>
            </a:r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b="1" noProof="0" dirty="0"/>
              <a:t>Slovakia</a:t>
            </a:r>
          </a:p>
          <a:p>
            <a:pPr lvl="1"/>
            <a:r>
              <a:rPr lang="en-US" dirty="0"/>
              <a:t>TDD variation</a:t>
            </a:r>
          </a:p>
          <a:p>
            <a:pPr lvl="1"/>
            <a:r>
              <a:rPr lang="en-US" dirty="0"/>
              <a:t>Peppol as TAX reporting + default interop platform</a:t>
            </a:r>
          </a:p>
          <a:p>
            <a:pPr lvl="1"/>
            <a:r>
              <a:rPr lang="en-US" dirty="0"/>
              <a:t>Non-Peppol </a:t>
            </a:r>
            <a:r>
              <a:rPr lang="en-US" dirty="0" err="1"/>
              <a:t>edelivery</a:t>
            </a:r>
            <a:r>
              <a:rPr lang="en-US" dirty="0"/>
              <a:t> supported</a:t>
            </a:r>
          </a:p>
          <a:p>
            <a:pPr lvl="1"/>
            <a:r>
              <a:rPr lang="en-US" dirty="0"/>
              <a:t>Peppol credential issuance (certificates -&gt; delegation) but including non-domestic login (EU Member state login)</a:t>
            </a:r>
          </a:p>
          <a:p>
            <a:pPr lvl="1"/>
            <a:r>
              <a:rPr lang="en-US" dirty="0"/>
              <a:t>Local SMP</a:t>
            </a:r>
          </a:p>
          <a:p>
            <a:pPr lvl="1"/>
            <a:endParaRPr lang="en-US" noProof="0" dirty="0"/>
          </a:p>
          <a:p>
            <a:pPr lvl="1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9842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ED72F09-A67E-CDE6-E325-A18FC591C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AD52-0B1C-41A0-A18F-AB1B4C82D45F}" type="datetime3">
              <a:rPr lang="en-US" noProof="0" smtClean="0"/>
              <a:t>24 March 2026</a:t>
            </a:fld>
            <a:endParaRPr lang="en-US" noProof="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E22FB7-F721-F6C2-2F8E-0E5A97090A4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92279" y="1146692"/>
            <a:ext cx="5760361" cy="5286734"/>
          </a:xfrm>
        </p:spPr>
        <p:txBody>
          <a:bodyPr>
            <a:normAutofit fontScale="85000" lnSpcReduction="20000"/>
          </a:bodyPr>
          <a:lstStyle/>
          <a:p>
            <a:r>
              <a:rPr lang="en-US" b="1" noProof="0" dirty="0"/>
              <a:t>What? </a:t>
            </a:r>
          </a:p>
          <a:p>
            <a:pPr lvl="1"/>
            <a:r>
              <a:rPr lang="en-US" noProof="0" dirty="0"/>
              <a:t>A GENA Peppol interoperability framework</a:t>
            </a:r>
          </a:p>
          <a:p>
            <a:pPr lvl="1"/>
            <a:r>
              <a:rPr lang="en-US" noProof="0" dirty="0"/>
              <a:t>To address SPs’ requirements not covered by standard Peppol Post-Award domain</a:t>
            </a:r>
          </a:p>
          <a:p>
            <a:r>
              <a:rPr lang="en-US" b="1" noProof="0" dirty="0"/>
              <a:t>Why? Benefits for members</a:t>
            </a:r>
          </a:p>
          <a:p>
            <a:pPr lvl="1"/>
            <a:r>
              <a:rPr lang="en-US" noProof="0" dirty="0"/>
              <a:t>Business opportunities (new use cases)</a:t>
            </a:r>
          </a:p>
          <a:p>
            <a:pPr lvl="2"/>
            <a:r>
              <a:rPr lang="en-US" noProof="0" dirty="0"/>
              <a:t>Subcontracting (</a:t>
            </a:r>
            <a:r>
              <a:rPr lang="en-US" noProof="0" dirty="0" err="1"/>
              <a:t>e.g</a:t>
            </a:r>
            <a:r>
              <a:rPr lang="en-US" noProof="0" dirty="0"/>
              <a:t> for local accreditations)</a:t>
            </a:r>
          </a:p>
          <a:p>
            <a:pPr lvl="2"/>
            <a:r>
              <a:rPr lang="en-US" noProof="0" dirty="0"/>
              <a:t>Bilateral &amp; end-user specifics (</a:t>
            </a:r>
            <a:r>
              <a:rPr lang="en-US" noProof="0" dirty="0" err="1"/>
              <a:t>e.g</a:t>
            </a:r>
            <a:r>
              <a:rPr lang="en-US" noProof="0" dirty="0"/>
              <a:t> retail, auto…)</a:t>
            </a:r>
          </a:p>
          <a:p>
            <a:r>
              <a:rPr lang="en-US" b="1" noProof="0" dirty="0"/>
              <a:t>How? The solution</a:t>
            </a:r>
          </a:p>
          <a:p>
            <a:pPr lvl="1"/>
            <a:r>
              <a:rPr lang="en-US" i="1" noProof="0" dirty="0"/>
              <a:t>Phase 1 : </a:t>
            </a:r>
            <a:r>
              <a:rPr lang="en-US" noProof="0" dirty="0"/>
              <a:t>Incubation with 20+ members</a:t>
            </a:r>
          </a:p>
          <a:p>
            <a:pPr lvl="1"/>
            <a:r>
              <a:rPr lang="en-US" i="1" noProof="0" dirty="0"/>
              <a:t>Phase 2 : </a:t>
            </a:r>
            <a:r>
              <a:rPr lang="en-US" noProof="0" dirty="0"/>
              <a:t>New SP2SP Peppol Service domain</a:t>
            </a:r>
          </a:p>
          <a:p>
            <a:pPr lvl="2"/>
            <a:r>
              <a:rPr lang="en-US" b="1" noProof="0" dirty="0"/>
              <a:t>GENA + OpenPeppol governance</a:t>
            </a:r>
          </a:p>
          <a:p>
            <a:pPr lvl="2"/>
            <a:r>
              <a:rPr lang="en-US" b="1" noProof="0" dirty="0"/>
              <a:t>SP2SP implementation elements </a:t>
            </a:r>
            <a:r>
              <a:rPr lang="en-US" noProof="0" dirty="0"/>
              <a:t>: </a:t>
            </a:r>
          </a:p>
          <a:p>
            <a:pPr lvl="3"/>
            <a:r>
              <a:rPr lang="en-US" noProof="0" dirty="0"/>
              <a:t>canonical UBL invoice format</a:t>
            </a:r>
          </a:p>
          <a:p>
            <a:pPr lvl="3"/>
            <a:r>
              <a:rPr lang="en-US" noProof="0" dirty="0"/>
              <a:t>non-XML payloads</a:t>
            </a:r>
          </a:p>
          <a:p>
            <a:pPr lvl="3"/>
            <a:r>
              <a:rPr lang="en-US" noProof="0" dirty="0"/>
              <a:t>digital annexes (XML attachments)</a:t>
            </a:r>
          </a:p>
          <a:p>
            <a:pPr lvl="3"/>
            <a:r>
              <a:rPr lang="en-US" noProof="0" dirty="0"/>
              <a:t>tracking (MLS)</a:t>
            </a:r>
          </a:p>
          <a:p>
            <a:pPr lvl="3"/>
            <a:r>
              <a:rPr lang="en-US" noProof="0" dirty="0"/>
              <a:t>bi-lateral exchanges set-ups</a:t>
            </a:r>
          </a:p>
          <a:p>
            <a:pPr lvl="2"/>
            <a:endParaRPr lang="en-US" noProof="0" dirty="0"/>
          </a:p>
          <a:p>
            <a:pPr lvl="1"/>
            <a:endParaRPr lang="en-US" noProof="0" dirty="0"/>
          </a:p>
        </p:txBody>
      </p:sp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59DB9EE4-FF9E-0C66-44C6-3F0CDA569C32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6252641" y="1246923"/>
            <a:ext cx="5387975" cy="4786691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365107E5-5C32-AECF-4AE2-40588E6CE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Projects in progress – </a:t>
            </a:r>
            <a:r>
              <a:rPr lang="en-US" b="1" noProof="0" dirty="0"/>
              <a:t>GENA Peppol SP2SP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FEED777-E5E9-525D-53AA-2697F357D660}"/>
              </a:ext>
            </a:extLst>
          </p:cNvPr>
          <p:cNvSpPr txBox="1"/>
          <p:nvPr/>
        </p:nvSpPr>
        <p:spPr>
          <a:xfrm>
            <a:off x="7679390" y="870226"/>
            <a:ext cx="3897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noProof="0" dirty="0"/>
              <a:t>« last mile » use case (subcontracting)</a:t>
            </a:r>
          </a:p>
        </p:txBody>
      </p:sp>
      <p:sp>
        <p:nvSpPr>
          <p:cNvPr id="16" name="Textplatzhalter 6">
            <a:extLst>
              <a:ext uri="{FF2B5EF4-FFF2-40B4-BE49-F238E27FC236}">
                <a16:creationId xmlns:a16="http://schemas.microsoft.com/office/drawing/2014/main" id="{765E2D81-CE0E-8888-7654-720F046D0F67}"/>
              </a:ext>
            </a:extLst>
          </p:cNvPr>
          <p:cNvSpPr txBox="1">
            <a:spLocks/>
          </p:cNvSpPr>
          <p:nvPr/>
        </p:nvSpPr>
        <p:spPr>
          <a:xfrm>
            <a:off x="7722521" y="5227437"/>
            <a:ext cx="3918095" cy="1513931"/>
          </a:xfrm>
          <a:prstGeom prst="rect">
            <a:avLst/>
          </a:prstGeom>
          <a:solidFill>
            <a:srgbClr val="6FAD47">
              <a:lumMod val="60000"/>
              <a:lumOff val="40000"/>
            </a:srgb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AD7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00326D"/>
                </a:solidFill>
                <a:latin typeface="Montserrat Medium" pitchFamily="2" charset="77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b="0" i="0" kern="1200">
                <a:solidFill>
                  <a:srgbClr val="00326D"/>
                </a:solidFill>
                <a:latin typeface="Montserrat Medium" pitchFamily="2" charset="77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600" b="0" i="0" kern="1200">
                <a:solidFill>
                  <a:srgbClr val="00326D"/>
                </a:solidFill>
                <a:latin typeface="Montserrat Medium" pitchFamily="2" charset="77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600" b="0" i="0" kern="1200">
                <a:solidFill>
                  <a:srgbClr val="00326D"/>
                </a:solidFill>
                <a:latin typeface="Montserrat Medium" pitchFamily="2" charset="77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600" b="0" i="0" kern="1200">
                <a:solidFill>
                  <a:srgbClr val="00326D"/>
                </a:solidFill>
                <a:latin typeface="Montserrat Medium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AD7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D316D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Arial" panose="020B0604020202020204" pitchFamily="34" charset="0"/>
              </a:rPr>
              <a:t>e.g. Local accreditation: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AD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D316D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Arial" panose="020B0604020202020204" pitchFamily="34" charset="0"/>
              </a:rPr>
              <a:t>France PDP/PA, UAE, AU/NZ, SG, MY, …, Slovakia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AD7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D316D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Arial" panose="020B0604020202020204" pitchFamily="34" charset="0"/>
              </a:rPr>
              <a:t>Similar de-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D316D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Arial" panose="020B0604020202020204" pitchFamily="34" charset="0"/>
              </a:rPr>
              <a:t>centralised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D316D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Arial" panose="020B0604020202020204" pitchFamily="34" charset="0"/>
              </a:rPr>
              <a:t> networks: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AD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D316D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Arial" panose="020B0604020202020204" pitchFamily="34" charset="0"/>
              </a:rPr>
              <a:t>DBNA,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D316D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Arial" panose="020B0604020202020204" pitchFamily="34" charset="0"/>
              </a:rPr>
              <a:t>Nemhandel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D316D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Arial" panose="020B0604020202020204" pitchFamily="34" charset="0"/>
              </a:rPr>
              <a:t>, Croatia, …</a:t>
            </a:r>
          </a:p>
        </p:txBody>
      </p:sp>
    </p:spTree>
    <p:extLst>
      <p:ext uri="{BB962C8B-B14F-4D97-AF65-F5344CB8AC3E}">
        <p14:creationId xmlns:p14="http://schemas.microsoft.com/office/powerpoint/2010/main" val="834073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917144-F6C9-2ECD-D8B9-3E3C8AD8A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6F9A8-3D0D-4BCE-AB54-F8064D169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GENA Peppol SP2SP - Discussion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B9230-C7F0-70F9-4A28-E6CA7580C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 err="1"/>
              <a:t>KSef</a:t>
            </a:r>
            <a:r>
              <a:rPr lang="en-US" noProof="0" dirty="0"/>
              <a:t> subcontracting use case : feed-back from </a:t>
            </a:r>
            <a:r>
              <a:rPr lang="en-US" noProof="0" dirty="0" err="1"/>
              <a:t>MySupply</a:t>
            </a:r>
            <a:endParaRPr lang="en-US" noProof="0" dirty="0"/>
          </a:p>
          <a:p>
            <a:r>
              <a:rPr lang="en-US" noProof="0" dirty="0"/>
              <a:t>SP2SP as alternative to standard API: French use case</a:t>
            </a:r>
          </a:p>
          <a:p>
            <a:r>
              <a:rPr lang="en-US" dirty="0"/>
              <a:t>Next steps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51533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What’s Next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GENA Peppol SP2SP end of incubation</a:t>
            </a:r>
          </a:p>
          <a:p>
            <a:r>
              <a:rPr lang="en-US" noProof="0" dirty="0"/>
              <a:t>GENA Global Meta Directory POC implementation (if confirmed)</a:t>
            </a:r>
          </a:p>
          <a:p>
            <a:r>
              <a:rPr lang="en-US" noProof="0" dirty="0"/>
              <a:t>Peppol ViDA pilot implementation</a:t>
            </a:r>
          </a:p>
          <a:p>
            <a:pPr lvl="1"/>
            <a:r>
              <a:rPr lang="en-US" noProof="0" dirty="0"/>
              <a:t>If interested, contact  </a:t>
            </a:r>
            <a:r>
              <a:rPr lang="en-US" i="1" noProof="0" dirty="0">
                <a:hlinkClick r:id="rId2"/>
              </a:rPr>
              <a:t>vidapilot@peppol.eu</a:t>
            </a:r>
            <a:endParaRPr lang="en-US" i="1" noProof="0" dirty="0"/>
          </a:p>
          <a:p>
            <a:r>
              <a:rPr lang="en-US" noProof="0" dirty="0"/>
              <a:t>GENA marketplace implementation</a:t>
            </a:r>
          </a:p>
          <a:p>
            <a:endParaRPr lang="en-US" noProof="0" dirty="0"/>
          </a:p>
          <a:p>
            <a:endParaRPr lang="en-US" noProof="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How you can help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Join the working group!</a:t>
            </a:r>
          </a:p>
          <a:p>
            <a:r>
              <a:rPr lang="en-US" noProof="0" dirty="0"/>
              <a:t>Suggest ideas to our Chair : email</a:t>
            </a:r>
          </a:p>
          <a:p>
            <a:r>
              <a:rPr lang="en-US" noProof="0" dirty="0"/>
              <a:t>Attend our upcoming workshop </a:t>
            </a:r>
            <a:r>
              <a:rPr lang="en-US" b="1" i="1" noProof="0" dirty="0"/>
              <a:t>April 30, 10am</a:t>
            </a: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7CDE4DF2-82D2-4624-8216-D54407C20C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2296360"/>
              </p:ext>
            </p:extLst>
          </p:nvPr>
        </p:nvGraphicFramePr>
        <p:xfrm>
          <a:off x="2032000" y="3789040"/>
          <a:ext cx="8456488" cy="2349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6E7E4-D0E4-1947-C92B-E49A97D17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9ADC1-DF5F-4880-C9C9-984AC8749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DF28A-2840-F86A-2E8D-62084C33C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124744"/>
            <a:ext cx="10657184" cy="5004784"/>
          </a:xfrm>
        </p:spPr>
        <p:txBody>
          <a:bodyPr>
            <a:normAutofit/>
          </a:bodyPr>
          <a:lstStyle/>
          <a:p>
            <a:r>
              <a:rPr lang="en-US" strike="sngStrike" noProof="0" dirty="0"/>
              <a:t>Reminder of the IWG’s ambitions </a:t>
            </a:r>
            <a:endParaRPr lang="en-US" strike="sngStrike" noProof="0" dirty="0">
              <a:solidFill>
                <a:schemeClr val="accent2"/>
              </a:solidFill>
            </a:endParaRPr>
          </a:p>
          <a:p>
            <a:r>
              <a:rPr lang="en-US" noProof="0" dirty="0"/>
              <a:t>Peppol Vida pilot</a:t>
            </a:r>
          </a:p>
          <a:p>
            <a:r>
              <a:rPr lang="en-US" noProof="0" dirty="0"/>
              <a:t>GENA Global Directory </a:t>
            </a:r>
          </a:p>
          <a:p>
            <a:r>
              <a:rPr lang="en-US" noProof="0" dirty="0"/>
              <a:t>GENA Peppol SP2SP domain</a:t>
            </a:r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39931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About the Working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223" y="908720"/>
            <a:ext cx="11031016" cy="5328592"/>
          </a:xfrm>
        </p:spPr>
        <p:txBody>
          <a:bodyPr>
            <a:normAutofit fontScale="62500" lnSpcReduction="20000"/>
          </a:bodyPr>
          <a:lstStyle/>
          <a:p>
            <a:r>
              <a:rPr lang="en-US" sz="3800" noProof="0" dirty="0"/>
              <a:t>Purpose</a:t>
            </a:r>
          </a:p>
          <a:p>
            <a:pPr marL="0" indent="0">
              <a:buNone/>
            </a:pPr>
            <a:endParaRPr lang="en-US" sz="3200" noProof="0" dirty="0"/>
          </a:p>
          <a:p>
            <a:pPr>
              <a:buNone/>
            </a:pPr>
            <a:r>
              <a:rPr lang="en-US" sz="3000" noProof="0" dirty="0">
                <a:solidFill>
                  <a:srgbClr val="3C5B7D"/>
                </a:solidFill>
                <a:cs typeface="Calibri"/>
              </a:rPr>
              <a:t>One of the primary goals of GENA is to promote and facilitate interoperability. </a:t>
            </a:r>
          </a:p>
          <a:p>
            <a:pPr>
              <a:buNone/>
            </a:pPr>
            <a:r>
              <a:rPr lang="en-US" sz="3000" noProof="0" dirty="0">
                <a:solidFill>
                  <a:srgbClr val="3C5B7D"/>
                </a:solidFill>
                <a:cs typeface="Calibri"/>
              </a:rPr>
              <a:t>Interoperability is the ability for businesses to exchange e-invoices and other electronic business documents across networks and service providers.</a:t>
            </a:r>
          </a:p>
          <a:p>
            <a:pPr>
              <a:buNone/>
            </a:pPr>
            <a:r>
              <a:rPr lang="en-US" sz="3000" noProof="0" dirty="0">
                <a:solidFill>
                  <a:srgbClr val="3C5B7D"/>
                </a:solidFill>
                <a:cs typeface="Calibri"/>
              </a:rPr>
              <a:t>One of its core missions is: </a:t>
            </a:r>
          </a:p>
          <a:p>
            <a:pPr>
              <a:buNone/>
            </a:pPr>
            <a:r>
              <a:rPr lang="en-US" sz="3000" b="1" noProof="0" dirty="0">
                <a:solidFill>
                  <a:srgbClr val="3C5B7D"/>
                </a:solidFill>
                <a:cs typeface="Calibri"/>
              </a:rPr>
              <a:t>Advocating for global Interoperability</a:t>
            </a:r>
            <a:r>
              <a:rPr lang="en-US" sz="3000" noProof="0" dirty="0">
                <a:solidFill>
                  <a:srgbClr val="3C5B7D"/>
                </a:solidFill>
                <a:cs typeface="Calibri"/>
              </a:rPr>
              <a:t>: Enabling seamless digital transactions across borders through standardized and secure solutions built on trusted networks and global standards.</a:t>
            </a:r>
          </a:p>
          <a:p>
            <a:endParaRPr lang="en-US" noProof="0" dirty="0"/>
          </a:p>
          <a:p>
            <a:r>
              <a:rPr lang="en-US" sz="3800" noProof="0" dirty="0"/>
              <a:t>Ambitions</a:t>
            </a:r>
          </a:p>
          <a:p>
            <a:pPr marL="0" indent="0">
              <a:buNone/>
            </a:pPr>
            <a:endParaRPr lang="en-US" sz="3200" noProof="0" dirty="0"/>
          </a:p>
          <a:p>
            <a:pPr>
              <a:buNone/>
            </a:pPr>
            <a:r>
              <a:rPr lang="en-US" noProof="0" dirty="0">
                <a:latin typeface="Poppins" panose="00000500000000000000" pitchFamily="2" charset="0"/>
                <a:cs typeface="Poppins" panose="00000500000000000000" pitchFamily="2" charset="0"/>
              </a:rPr>
              <a:t>Peppol is now the interoperability framework supported by the GENA community. Our objectives are now:</a:t>
            </a:r>
          </a:p>
          <a:p>
            <a:pPr algn="just">
              <a:buFont typeface="+mj-lt"/>
              <a:buAutoNum type="arabicPeriod"/>
            </a:pPr>
            <a:r>
              <a:rPr lang="en-US" b="1" noProof="0" dirty="0">
                <a:latin typeface="Poppins" panose="00000500000000000000" pitchFamily="2" charset="0"/>
                <a:cs typeface="Poppins" panose="00000500000000000000" pitchFamily="2" charset="0"/>
              </a:rPr>
              <a:t>Monitor:</a:t>
            </a:r>
            <a:r>
              <a:rPr lang="en-US" noProof="0" dirty="0">
                <a:latin typeface="Poppins" panose="00000500000000000000" pitchFamily="2" charset="0"/>
                <a:cs typeface="Poppins" panose="00000500000000000000" pitchFamily="2" charset="0"/>
              </a:rPr>
              <a:t> To establish and develop a strategic approach and future direction for GENA’s interoperability frameworks. And make detailed proposals for the development and maintenance of the GENA / Peppol framework. </a:t>
            </a:r>
          </a:p>
          <a:p>
            <a:pPr algn="just">
              <a:buFont typeface="+mj-lt"/>
              <a:buAutoNum type="arabicPeriod"/>
            </a:pPr>
            <a:r>
              <a:rPr lang="en-US" b="1" noProof="0" dirty="0">
                <a:latin typeface="Poppins" panose="00000500000000000000" pitchFamily="2" charset="0"/>
                <a:cs typeface="Poppins" panose="00000500000000000000" pitchFamily="2" charset="0"/>
              </a:rPr>
              <a:t>Inform &amp; coordinate: </a:t>
            </a:r>
            <a:r>
              <a:rPr lang="en-US" noProof="0" dirty="0">
                <a:latin typeface="Poppins" panose="00000500000000000000" pitchFamily="2" charset="0"/>
                <a:cs typeface="Poppins" panose="00000500000000000000" pitchFamily="2" charset="0"/>
              </a:rPr>
              <a:t>To fully consult members of GENA &amp; GENA local chapters, other stakeholders and interested parties and liaise with other stakeholders with an interest in interoperability frameworks.</a:t>
            </a:r>
          </a:p>
          <a:p>
            <a:pPr algn="just">
              <a:buFont typeface="+mj-lt"/>
              <a:buAutoNum type="arabicPeriod"/>
            </a:pPr>
            <a:r>
              <a:rPr lang="en-US" b="1" noProof="0" dirty="0">
                <a:latin typeface="Poppins" panose="00000500000000000000" pitchFamily="2" charset="0"/>
                <a:cs typeface="Poppins" panose="00000500000000000000" pitchFamily="2" charset="0"/>
              </a:rPr>
              <a:t>Promote:</a:t>
            </a:r>
            <a:r>
              <a:rPr lang="en-US" noProof="0" dirty="0">
                <a:latin typeface="Poppins" panose="00000500000000000000" pitchFamily="2" charset="0"/>
                <a:cs typeface="Poppins" panose="00000500000000000000" pitchFamily="2" charset="0"/>
              </a:rPr>
              <a:t> To provide advice and guidance to GENA Members on the adoption and implementation of the interoperability frameworks.</a:t>
            </a:r>
          </a:p>
          <a:p>
            <a:pPr marL="274320" lvl="1" indent="0">
              <a:buClr>
                <a:srgbClr val="4CAF88"/>
              </a:buClr>
              <a:buNone/>
            </a:pPr>
            <a:endParaRPr lang="en-US" sz="2100" noProof="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Objectives for 2026 &amp; main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84" y="1124744"/>
            <a:ext cx="10657184" cy="5004784"/>
          </a:xfrm>
        </p:spPr>
        <p:txBody>
          <a:bodyPr>
            <a:normAutofit/>
          </a:bodyPr>
          <a:lstStyle/>
          <a:p>
            <a:r>
              <a:rPr lang="en-US" noProof="0" dirty="0"/>
              <a:t>eB2B / SP2SP end of incubation – </a:t>
            </a:r>
            <a:r>
              <a:rPr lang="en-US" i="1" noProof="0" dirty="0"/>
              <a:t>workstream 1</a:t>
            </a:r>
            <a:r>
              <a:rPr lang="en-US" noProof="0" dirty="0"/>
              <a:t> </a:t>
            </a:r>
            <a:r>
              <a:rPr lang="en-US" noProof="0" dirty="0">
                <a:solidFill>
                  <a:schemeClr val="accent2"/>
                </a:solidFill>
              </a:rPr>
              <a:t>in progress</a:t>
            </a:r>
          </a:p>
          <a:p>
            <a:pPr lvl="2"/>
            <a:r>
              <a:rPr lang="en-US" i="1" noProof="0" dirty="0">
                <a:cs typeface="Calibri"/>
              </a:rPr>
              <a:t>Michel/Ahti + Patrick</a:t>
            </a:r>
            <a:endParaRPr lang="en-US" noProof="0" dirty="0">
              <a:solidFill>
                <a:schemeClr val="accent2"/>
              </a:solidFill>
            </a:endParaRPr>
          </a:p>
          <a:p>
            <a:r>
              <a:rPr lang="en-US" noProof="0" dirty="0"/>
              <a:t>GENA Global Meta Directory – </a:t>
            </a:r>
            <a:r>
              <a:rPr lang="en-US" i="1" noProof="0" dirty="0"/>
              <a:t>workstream 2 </a:t>
            </a:r>
            <a:r>
              <a:rPr lang="en-US" noProof="0" dirty="0">
                <a:solidFill>
                  <a:schemeClr val="accent2"/>
                </a:solidFill>
              </a:rPr>
              <a:t>in progress</a:t>
            </a:r>
          </a:p>
          <a:p>
            <a:pPr lvl="2"/>
            <a:r>
              <a:rPr lang="en-US" sz="1900" i="1" noProof="0" dirty="0">
                <a:cs typeface="Calibri"/>
              </a:rPr>
              <a:t>Michel, Ahti, Henrik, Patrick + Marcus + Dirk, Stefan</a:t>
            </a:r>
          </a:p>
          <a:p>
            <a:r>
              <a:rPr lang="en-US" noProof="0" dirty="0"/>
              <a:t>CEN TC434 – EN16391 evolution</a:t>
            </a:r>
          </a:p>
          <a:p>
            <a:pPr lvl="2"/>
            <a:r>
              <a:rPr lang="en-US" noProof="0" dirty="0"/>
              <a:t>Update done by Paul Simons</a:t>
            </a:r>
          </a:p>
          <a:p>
            <a:r>
              <a:rPr lang="en-US" noProof="0" dirty="0"/>
              <a:t>GENA marketplace task force</a:t>
            </a:r>
          </a:p>
          <a:p>
            <a:r>
              <a:rPr lang="en-US" noProof="0" dirty="0"/>
              <a:t>Peppol Vida pilot implementation follow-up</a:t>
            </a:r>
          </a:p>
          <a:p>
            <a:pPr lvl="2"/>
            <a:endParaRPr lang="en-US" noProof="0" dirty="0"/>
          </a:p>
          <a:p>
            <a:endParaRPr lang="en-US" noProof="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Deliverables 2026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GENA Peppol eB2B/SP2SP subcontracting use cases description (with OpenPeppol)</a:t>
            </a:r>
          </a:p>
          <a:p>
            <a:pPr lvl="2"/>
            <a:r>
              <a:rPr lang="en-US" noProof="0" dirty="0"/>
              <a:t>Detailed for Poland </a:t>
            </a:r>
          </a:p>
          <a:p>
            <a:r>
              <a:rPr lang="en-US" noProof="0" dirty="0"/>
              <a:t>SP2SP Peppol domain charter (with OpenPeppol)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3F441-7AB5-1654-1BDC-4ECD7BA4D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7">
            <a:extLst>
              <a:ext uri="{FF2B5EF4-FFF2-40B4-BE49-F238E27FC236}">
                <a16:creationId xmlns:a16="http://schemas.microsoft.com/office/drawing/2014/main" id="{B5E4894F-5EF1-4323-207E-55FAA14B2F61}"/>
              </a:ext>
            </a:extLst>
          </p:cNvPr>
          <p:cNvGrpSpPr/>
          <p:nvPr/>
        </p:nvGrpSpPr>
        <p:grpSpPr>
          <a:xfrm>
            <a:off x="5960533" y="3344334"/>
            <a:ext cx="1990741" cy="1088754"/>
            <a:chOff x="879093" y="1351276"/>
            <a:chExt cx="4041115" cy="4202846"/>
          </a:xfrm>
        </p:grpSpPr>
        <p:pic>
          <p:nvPicPr>
            <p:cNvPr id="6" name="Image 2" descr="Une image contenant texte, capture d’écran, logiciel, Icône d’ordinateur&#10;&#10;Le contenu généré par l’IA peut être incorrect.">
              <a:extLst>
                <a:ext uri="{FF2B5EF4-FFF2-40B4-BE49-F238E27FC236}">
                  <a16:creationId xmlns:a16="http://schemas.microsoft.com/office/drawing/2014/main" id="{7D0B80D2-7D88-751B-E483-4F3C05347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78"/>
            <a:stretch>
              <a:fillRect/>
            </a:stretch>
          </p:blipFill>
          <p:spPr>
            <a:xfrm>
              <a:off x="879093" y="1351276"/>
              <a:ext cx="2318048" cy="4202846"/>
            </a:xfrm>
            <a:prstGeom prst="rect">
              <a:avLst/>
            </a:prstGeom>
          </p:spPr>
        </p:pic>
        <p:pic>
          <p:nvPicPr>
            <p:cNvPr id="7" name="Image 2" descr="Une image contenant texte, capture d’écran, logiciel, Icône d’ordinateur&#10;&#10;Le contenu généré par l’IA peut être incorrect.">
              <a:extLst>
                <a:ext uri="{FF2B5EF4-FFF2-40B4-BE49-F238E27FC236}">
                  <a16:creationId xmlns:a16="http://schemas.microsoft.com/office/drawing/2014/main" id="{301C3016-5F1D-65C3-BDB8-8FA65B3C7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79"/>
            <a:stretch>
              <a:fillRect/>
            </a:stretch>
          </p:blipFill>
          <p:spPr>
            <a:xfrm>
              <a:off x="3197861" y="1351276"/>
              <a:ext cx="1722347" cy="4202846"/>
            </a:xfrm>
            <a:prstGeom prst="rect">
              <a:avLst/>
            </a:prstGeom>
          </p:spPr>
        </p:pic>
      </p:grp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C7F6F49-7BD3-7D87-E86B-59A5CAD99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AD52-0B1C-41A0-A18F-AB1B4C82D45F}" type="datetime3">
              <a:rPr lang="en-US" noProof="0" smtClean="0"/>
              <a:t>24 March 2026</a:t>
            </a:fld>
            <a:endParaRPr lang="en-US" noProof="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72AD66-24DD-508C-0FC7-D9BE7C088BD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51384" y="870226"/>
            <a:ext cx="5745244" cy="5505382"/>
          </a:xfrm>
        </p:spPr>
        <p:txBody>
          <a:bodyPr>
            <a:normAutofit fontScale="85000" lnSpcReduction="20000"/>
          </a:bodyPr>
          <a:lstStyle/>
          <a:p>
            <a:r>
              <a:rPr lang="en-US" b="1" noProof="0" dirty="0"/>
              <a:t>What? </a:t>
            </a:r>
          </a:p>
          <a:p>
            <a:pPr lvl="1"/>
            <a:r>
              <a:rPr lang="en-US" noProof="0" dirty="0"/>
              <a:t>A worldwide “telephone book”</a:t>
            </a:r>
          </a:p>
          <a:p>
            <a:pPr lvl="1"/>
            <a:r>
              <a:rPr lang="en-US" noProof="0" dirty="0"/>
              <a:t>A cross-network discovery framework</a:t>
            </a:r>
          </a:p>
          <a:p>
            <a:pPr lvl="1"/>
            <a:r>
              <a:rPr lang="en-US" noProof="0" dirty="0"/>
              <a:t>Public </a:t>
            </a:r>
            <a:r>
              <a:rPr lang="en-US" noProof="0" dirty="0" err="1"/>
              <a:t>url</a:t>
            </a:r>
            <a:r>
              <a:rPr lang="en-US" noProof="0" dirty="0"/>
              <a:t>, maintained by GENA</a:t>
            </a:r>
          </a:p>
          <a:p>
            <a:pPr lvl="1"/>
            <a:r>
              <a:rPr lang="en-US" noProof="0" dirty="0"/>
              <a:t>To enable any company to locate its business partner &amp; know its e-exchange capabilities</a:t>
            </a:r>
          </a:p>
          <a:p>
            <a:r>
              <a:rPr lang="en-US" b="1" noProof="0" dirty="0"/>
              <a:t>Why? Benefits for members</a:t>
            </a:r>
          </a:p>
          <a:p>
            <a:pPr lvl="1"/>
            <a:r>
              <a:rPr lang="en-US" noProof="0" dirty="0"/>
              <a:t>Interconnects existing directories</a:t>
            </a:r>
          </a:p>
          <a:p>
            <a:pPr lvl="1"/>
            <a:r>
              <a:rPr lang="en-US" noProof="0" dirty="0"/>
              <a:t>Facilitates onboarding and interoperability</a:t>
            </a:r>
          </a:p>
          <a:p>
            <a:pPr lvl="1"/>
            <a:r>
              <a:rPr lang="en-US" noProof="0" dirty="0"/>
              <a:t>Brings global visibility to GENA and members</a:t>
            </a:r>
          </a:p>
          <a:p>
            <a:r>
              <a:rPr lang="en-US" b="1" noProof="0" dirty="0"/>
              <a:t>How? The solution</a:t>
            </a:r>
          </a:p>
          <a:p>
            <a:pPr lvl="1"/>
            <a:r>
              <a:rPr lang="en-US" noProof="0" dirty="0"/>
              <a:t>A meta directory fed by</a:t>
            </a:r>
          </a:p>
          <a:p>
            <a:pPr lvl="2"/>
            <a:r>
              <a:rPr lang="en-US" noProof="0" dirty="0"/>
              <a:t>Existing networks</a:t>
            </a:r>
          </a:p>
          <a:p>
            <a:pPr lvl="2"/>
            <a:r>
              <a:rPr lang="en-US" noProof="0" dirty="0"/>
              <a:t>Members uploads</a:t>
            </a:r>
          </a:p>
          <a:p>
            <a:pPr lvl="1"/>
            <a:r>
              <a:rPr lang="en-US" noProof="0" dirty="0"/>
              <a:t>A GENA white label solution</a:t>
            </a:r>
          </a:p>
          <a:p>
            <a:pPr lvl="1"/>
            <a:r>
              <a:rPr lang="en-US" dirty="0"/>
              <a:t>Potentially based on the </a:t>
            </a:r>
            <a:r>
              <a:rPr lang="en-US" dirty="0" err="1"/>
              <a:t>Connecteez</a:t>
            </a:r>
            <a:r>
              <a:rPr lang="en-US" dirty="0"/>
              <a:t> solution</a:t>
            </a:r>
            <a:endParaRPr lang="en-US" noProof="0" dirty="0"/>
          </a:p>
          <a:p>
            <a:pPr lvl="2"/>
            <a:r>
              <a:rPr lang="en-US" i="1" noProof="0" dirty="0"/>
              <a:t>Phase 1 : </a:t>
            </a:r>
            <a:r>
              <a:rPr lang="en-US" noProof="0" dirty="0"/>
              <a:t>POC (2026)</a:t>
            </a:r>
          </a:p>
          <a:p>
            <a:pPr lvl="2"/>
            <a:r>
              <a:rPr lang="en-US" i="1" noProof="0" dirty="0"/>
              <a:t>Phase 2 :</a:t>
            </a:r>
            <a:r>
              <a:rPr lang="en-US" noProof="0" dirty="0"/>
              <a:t> members’ vote =&gt; Production (2027)</a:t>
            </a:r>
          </a:p>
          <a:p>
            <a:pPr lvl="2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35AB5C4A-14A6-32C2-D2A1-4C672E6AC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Projects in progress – </a:t>
            </a:r>
            <a:r>
              <a:rPr lang="en-US" b="1" noProof="0" dirty="0"/>
              <a:t>GENA Global Directory</a:t>
            </a:r>
          </a:p>
        </p:txBody>
      </p:sp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37F27A49-F87F-C081-9151-70C983F9A0DD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6830309" y="972405"/>
            <a:ext cx="4974767" cy="508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8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3B4996-14F7-735E-D1E9-8F099BB60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3C927-F1A8-D640-89C8-9F74A0925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Global </a:t>
            </a:r>
            <a:r>
              <a:rPr lang="en-US" noProof="0" dirty="0" err="1"/>
              <a:t>Global</a:t>
            </a:r>
            <a:r>
              <a:rPr lang="en-US" noProof="0" dirty="0"/>
              <a:t> Directory - Discussion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F5FA0-4021-D322-C484-CC7505C2C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038" y="980728"/>
            <a:ext cx="11031016" cy="5328592"/>
          </a:xfrm>
        </p:spPr>
        <p:txBody>
          <a:bodyPr>
            <a:normAutofit fontScale="85000" lnSpcReduction="20000"/>
          </a:bodyPr>
          <a:lstStyle/>
          <a:p>
            <a:r>
              <a:rPr lang="en-US" noProof="0" dirty="0"/>
              <a:t>Documentation :</a:t>
            </a:r>
          </a:p>
          <a:p>
            <a:pPr lvl="1"/>
            <a:r>
              <a:rPr lang="en-US" noProof="0" dirty="0"/>
              <a:t>Link to the full presentation : </a:t>
            </a:r>
          </a:p>
          <a:p>
            <a:pPr lvl="1"/>
            <a:r>
              <a:rPr lang="en-US" noProof="0" dirty="0"/>
              <a:t>Link to the specs : </a:t>
            </a:r>
          </a:p>
          <a:p>
            <a:pPr lvl="1"/>
            <a:r>
              <a:rPr lang="en-US" noProof="0" dirty="0"/>
              <a:t>Link to the video recording of the demo : </a:t>
            </a:r>
          </a:p>
          <a:p>
            <a:endParaRPr lang="en-US" noProof="0" dirty="0"/>
          </a:p>
          <a:p>
            <a:r>
              <a:rPr lang="en-US" noProof="0" dirty="0"/>
              <a:t>POC content :</a:t>
            </a:r>
          </a:p>
          <a:p>
            <a:pPr lvl="2"/>
            <a:r>
              <a:rPr lang="en-US" sz="1500" dirty="0">
                <a:latin typeface="Poppins"/>
                <a:cs typeface="Poppins"/>
              </a:rPr>
              <a:t>Queries from 3 external directories : Peppol, DBNA, NEA</a:t>
            </a:r>
          </a:p>
          <a:p>
            <a:pPr lvl="2"/>
            <a:r>
              <a:rPr lang="en-US" sz="1500" dirty="0">
                <a:latin typeface="Poppins"/>
                <a:cs typeface="Poppins"/>
              </a:rPr>
              <a:t>Uploads from 5 SPs networks lists (manually or through XML uploads)</a:t>
            </a:r>
          </a:p>
          <a:p>
            <a:pPr lvl="2"/>
            <a:r>
              <a:rPr lang="en-US" sz="1500" dirty="0">
                <a:latin typeface="Poppins"/>
                <a:cs typeface="Poppins"/>
              </a:rPr>
              <a:t>Functional coverage : whole solution</a:t>
            </a:r>
          </a:p>
          <a:p>
            <a:pPr lvl="2"/>
            <a:r>
              <a:rPr lang="en-US" sz="1500" dirty="0">
                <a:latin typeface="Poppins"/>
                <a:cs typeface="Poppins"/>
              </a:rPr>
              <a:t>Geographical focus : </a:t>
            </a:r>
            <a:r>
              <a:rPr lang="en-US" sz="1500" dirty="0" err="1">
                <a:latin typeface="Poppins"/>
                <a:cs typeface="Poppins"/>
              </a:rPr>
              <a:t>tbd</a:t>
            </a:r>
            <a:endParaRPr lang="en-US" sz="1500" dirty="0">
              <a:latin typeface="Poppins"/>
              <a:cs typeface="Poppins"/>
            </a:endParaRPr>
          </a:p>
          <a:p>
            <a:pPr marL="594360" lvl="2" indent="0">
              <a:buNone/>
            </a:pPr>
            <a:endParaRPr lang="en-US" noProof="0" dirty="0"/>
          </a:p>
          <a:p>
            <a:r>
              <a:rPr lang="en-US" noProof="0" dirty="0"/>
              <a:t>Questions for members :</a:t>
            </a:r>
          </a:p>
          <a:p>
            <a:pPr lvl="1"/>
            <a:r>
              <a:rPr lang="en-US" noProof="0" dirty="0"/>
              <a:t>Would you be OK to participate in the POC? If not, why?</a:t>
            </a:r>
          </a:p>
          <a:p>
            <a:pPr lvl="1"/>
            <a:r>
              <a:rPr lang="en-US" dirty="0"/>
              <a:t>Do you see the benefits for members?</a:t>
            </a:r>
            <a:endParaRPr lang="en-US" noProof="0" dirty="0"/>
          </a:p>
          <a:p>
            <a:pPr lvl="1"/>
            <a:r>
              <a:rPr lang="en-US" noProof="0" dirty="0"/>
              <a:t>What region should we focus on for the POC : EU, out of EU, cross-border ?</a:t>
            </a:r>
          </a:p>
          <a:p>
            <a:pPr lvl="1"/>
            <a:r>
              <a:rPr lang="en-US" noProof="0" dirty="0"/>
              <a:t>Any comment on the </a:t>
            </a:r>
            <a:r>
              <a:rPr lang="en-US" noProof="0" dirty="0" err="1"/>
              <a:t>dat</a:t>
            </a:r>
            <a:r>
              <a:rPr lang="en-US" dirty="0"/>
              <a:t>a model?</a:t>
            </a:r>
            <a:endParaRPr lang="en-US" noProof="0" dirty="0"/>
          </a:p>
          <a:p>
            <a:pPr lvl="1"/>
            <a:r>
              <a:rPr lang="en-US" noProof="0" dirty="0"/>
              <a:t>Should we allow the bulk search only for the members who upload their lists? (it will be accessible only to members anyway, unit search only for the public)</a:t>
            </a:r>
          </a:p>
          <a:p>
            <a:pPr lvl="1"/>
            <a:endParaRPr lang="en-US" noProof="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88961A9-D482-46EC-9845-AD43656CB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7226" y="1916973"/>
            <a:ext cx="37118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latin typeface="Arial" panose="020B0604020202020204" pitchFamily="34" charset="0"/>
                <a:hlinkClick r:id="rId2"/>
              </a:rPr>
              <a:t>DirectoryConnecteezDemo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.mp4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326366F-4A3F-1420-EBD7-52C74D592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9739" y="1332419"/>
            <a:ext cx="4896544" cy="282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GENA IWG - Global Directory workstream - meeting 20260319.pptx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D7DCB9B-7FCB-6716-A24F-9F38B86DF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9739" y="1623281"/>
            <a:ext cx="60767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Gena Global Directory Functional specifications v1-PG.docx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01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544D1F-429C-E13D-EA0F-F2F1EA0BF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5179D-24C8-B36D-8B00-FBFC9F2EA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Peppol </a:t>
            </a:r>
            <a:r>
              <a:rPr lang="en-US" dirty="0" err="1"/>
              <a:t>ViDa</a:t>
            </a:r>
            <a:r>
              <a:rPr lang="en-US" dirty="0"/>
              <a:t> pilot: extended – 6 corner </a:t>
            </a:r>
            <a:r>
              <a:rPr lang="en-US" dirty="0" err="1"/>
              <a:t>eDelivery</a:t>
            </a:r>
            <a:r>
              <a:rPr lang="en-US" dirty="0"/>
              <a:t> model 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8390C-68AE-132B-C49D-094B3E722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038" y="980728"/>
            <a:ext cx="3711868" cy="5328592"/>
          </a:xfrm>
        </p:spPr>
        <p:txBody>
          <a:bodyPr>
            <a:normAutofit fontScale="92500" lnSpcReduction="10000"/>
          </a:bodyPr>
          <a:lstStyle/>
          <a:p>
            <a:pPr marL="274320" lvl="1" indent="0">
              <a:buNone/>
            </a:pPr>
            <a:r>
              <a:rPr lang="en-US" b="1" noProof="0" dirty="0"/>
              <a:t>6 UUID’s</a:t>
            </a:r>
          </a:p>
          <a:p>
            <a:pPr lvl="1"/>
            <a:r>
              <a:rPr lang="en-US" dirty="0"/>
              <a:t>Invoice </a:t>
            </a:r>
          </a:p>
          <a:p>
            <a:pPr lvl="1"/>
            <a:r>
              <a:rPr lang="en-US" noProof="0" dirty="0"/>
              <a:t>TDD</a:t>
            </a:r>
          </a:p>
          <a:p>
            <a:pPr lvl="1"/>
            <a:r>
              <a:rPr lang="en-US" dirty="0"/>
              <a:t>4x transmission</a:t>
            </a:r>
          </a:p>
          <a:p>
            <a:pPr marL="274320" lvl="1" indent="0">
              <a:buNone/>
            </a:pPr>
            <a:r>
              <a:rPr lang="en-US" b="1" noProof="0" dirty="0"/>
              <a:t>Discovery participant</a:t>
            </a:r>
          </a:p>
          <a:p>
            <a:pPr lvl="1"/>
            <a:r>
              <a:rPr lang="en-US" noProof="0" dirty="0"/>
              <a:t>As is</a:t>
            </a:r>
          </a:p>
          <a:p>
            <a:pPr marL="274320" lvl="1" indent="0">
              <a:buNone/>
            </a:pPr>
            <a:r>
              <a:rPr lang="en-US" b="1" noProof="0" dirty="0"/>
              <a:t>Discovery MLS x2</a:t>
            </a:r>
          </a:p>
          <a:p>
            <a:pPr lvl="1"/>
            <a:r>
              <a:rPr lang="en-US" noProof="0" dirty="0"/>
              <a:t>Access Point </a:t>
            </a:r>
            <a:r>
              <a:rPr lang="en-US" dirty="0"/>
              <a:t>S</a:t>
            </a:r>
            <a:r>
              <a:rPr lang="en-US" noProof="0" dirty="0" err="1"/>
              <a:t>chemeID</a:t>
            </a:r>
            <a:endParaRPr lang="en-US" noProof="0" dirty="0"/>
          </a:p>
          <a:p>
            <a:pPr lvl="1"/>
            <a:r>
              <a:rPr lang="en-US" dirty="0"/>
              <a:t>AP id</a:t>
            </a:r>
            <a:endParaRPr lang="en-US" noProof="0" dirty="0"/>
          </a:p>
          <a:p>
            <a:pPr marL="274320" lvl="1" indent="0">
              <a:buNone/>
            </a:pPr>
            <a:r>
              <a:rPr lang="en-US" b="1" noProof="0" dirty="0"/>
              <a:t>Discovery TAX admin</a:t>
            </a:r>
          </a:p>
          <a:p>
            <a:pPr lvl="1"/>
            <a:r>
              <a:rPr lang="en-US" noProof="0" dirty="0"/>
              <a:t>Access Point </a:t>
            </a:r>
            <a:r>
              <a:rPr lang="en-US" dirty="0"/>
              <a:t>S</a:t>
            </a:r>
            <a:r>
              <a:rPr lang="en-US" noProof="0" dirty="0" err="1"/>
              <a:t>chemeID</a:t>
            </a:r>
            <a:endParaRPr lang="en-US" noProof="0" dirty="0"/>
          </a:p>
          <a:p>
            <a:pPr lvl="1"/>
            <a:r>
              <a:rPr lang="en-US" dirty="0"/>
              <a:t>AP id</a:t>
            </a:r>
          </a:p>
          <a:p>
            <a:pPr lvl="1"/>
            <a:r>
              <a:rPr lang="en-US" noProof="0" dirty="0"/>
              <a:t>‘</a:t>
            </a:r>
            <a:r>
              <a:rPr lang="en-US" noProof="0" dirty="0" err="1"/>
              <a:t>TaxAuthority</a:t>
            </a:r>
            <a:r>
              <a:rPr lang="en-US" noProof="0" dirty="0"/>
              <a:t>’</a:t>
            </a:r>
          </a:p>
          <a:p>
            <a:pPr lvl="1"/>
            <a:r>
              <a:rPr lang="en-US" dirty="0"/>
              <a:t>country</a:t>
            </a:r>
            <a:endParaRPr lang="en-US" noProof="0" dirty="0"/>
          </a:p>
          <a:p>
            <a:pPr lvl="1"/>
            <a:endParaRPr lang="en-US" noProof="0" dirty="0"/>
          </a:p>
          <a:p>
            <a:pPr lvl="1"/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FA19C4-5E69-9E15-54E3-599268EC6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816" y="1124744"/>
            <a:ext cx="6851677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3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27B24-9BCB-6C48-78BB-D0DC7FD76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F9B93-06D4-D654-434E-B51D9DD5F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Peppol </a:t>
            </a:r>
            <a:r>
              <a:rPr lang="en-US" dirty="0" err="1"/>
              <a:t>ViDa</a:t>
            </a:r>
            <a:r>
              <a:rPr lang="en-US" dirty="0"/>
              <a:t> pilot: transaction orchestration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7358F-BE31-BE77-9731-B2538914B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038" y="980728"/>
            <a:ext cx="3711868" cy="5328592"/>
          </a:xfrm>
        </p:spPr>
        <p:txBody>
          <a:bodyPr>
            <a:normAutofit lnSpcReduction="10000"/>
          </a:bodyPr>
          <a:lstStyle/>
          <a:p>
            <a:pPr marL="274320" lvl="1" indent="0">
              <a:buNone/>
            </a:pPr>
            <a:r>
              <a:rPr lang="en-US" b="1" noProof="0" dirty="0"/>
              <a:t>Parallel flows</a:t>
            </a:r>
          </a:p>
          <a:p>
            <a:pPr lvl="1"/>
            <a:r>
              <a:rPr lang="en-US" dirty="0"/>
              <a:t>Invoice (</a:t>
            </a:r>
            <a:r>
              <a:rPr lang="en-US" dirty="0" err="1"/>
              <a:t>CreditNote</a:t>
            </a:r>
            <a:r>
              <a:rPr lang="en-US" dirty="0"/>
              <a:t>)</a:t>
            </a:r>
          </a:p>
          <a:p>
            <a:pPr lvl="1"/>
            <a:r>
              <a:rPr lang="en-US" noProof="0" dirty="0"/>
              <a:t>TDD</a:t>
            </a:r>
          </a:p>
          <a:p>
            <a:pPr marL="274320" lvl="1" indent="0">
              <a:buNone/>
            </a:pPr>
            <a:r>
              <a:rPr lang="en-US" b="1" noProof="0" dirty="0"/>
              <a:t>MLS status</a:t>
            </a:r>
          </a:p>
          <a:p>
            <a:pPr lvl="1"/>
            <a:r>
              <a:rPr lang="en-US" noProof="0" dirty="0"/>
              <a:t>OK</a:t>
            </a:r>
          </a:p>
          <a:p>
            <a:pPr lvl="1"/>
            <a:r>
              <a:rPr lang="en-US" dirty="0"/>
              <a:t>NOK</a:t>
            </a:r>
          </a:p>
          <a:p>
            <a:pPr lvl="1"/>
            <a:r>
              <a:rPr lang="en-US" noProof="0" dirty="0"/>
              <a:t>Missing</a:t>
            </a:r>
          </a:p>
          <a:p>
            <a:pPr marL="274320" lvl="1" indent="0">
              <a:buNone/>
            </a:pPr>
            <a:r>
              <a:rPr lang="en-US" b="1" dirty="0"/>
              <a:t>Invoice flows</a:t>
            </a:r>
          </a:p>
          <a:p>
            <a:pPr lvl="1"/>
            <a:r>
              <a:rPr lang="en-US" dirty="0"/>
              <a:t>Corrective invoice?</a:t>
            </a:r>
          </a:p>
          <a:p>
            <a:pPr marL="274320" lvl="1" indent="0">
              <a:buNone/>
            </a:pPr>
            <a:r>
              <a:rPr lang="en-US" b="1" dirty="0"/>
              <a:t>TDD </a:t>
            </a:r>
            <a:r>
              <a:rPr lang="en-US" b="1" noProof="0" dirty="0"/>
              <a:t>Flows</a:t>
            </a:r>
          </a:p>
          <a:p>
            <a:pPr lvl="1"/>
            <a:r>
              <a:rPr lang="en-US" noProof="0" dirty="0"/>
              <a:t>submit</a:t>
            </a:r>
          </a:p>
          <a:p>
            <a:pPr lvl="1"/>
            <a:r>
              <a:rPr lang="en-US" dirty="0"/>
              <a:t>Re-submit</a:t>
            </a:r>
          </a:p>
          <a:p>
            <a:pPr lvl="1"/>
            <a:r>
              <a:rPr lang="en-US" noProof="0" dirty="0"/>
              <a:t>Disregard</a:t>
            </a:r>
          </a:p>
          <a:p>
            <a:pPr lvl="1"/>
            <a:endParaRPr lang="en-US" noProof="0" dirty="0"/>
          </a:p>
          <a:p>
            <a:pPr lvl="1"/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5F0AD9-31D0-A0AB-7249-E5F7891B2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460" y="825230"/>
            <a:ext cx="5163271" cy="563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401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A Green">
  <a:themeElements>
    <a:clrScheme name="Custom 19">
      <a:dk1>
        <a:sysClr val="windowText" lastClr="000000"/>
      </a:dk1>
      <a:lt1>
        <a:sysClr val="window" lastClr="FFFFFF"/>
      </a:lt1>
      <a:dk2>
        <a:srgbClr val="3C5B7D"/>
      </a:dk2>
      <a:lt2>
        <a:srgbClr val="E7E6E6"/>
      </a:lt2>
      <a:accent1>
        <a:srgbClr val="3C5B7D"/>
      </a:accent1>
      <a:accent2>
        <a:srgbClr val="4CAF88"/>
      </a:accent2>
      <a:accent3>
        <a:srgbClr val="3C5B7D"/>
      </a:accent3>
      <a:accent4>
        <a:srgbClr val="3C5B7D"/>
      </a:accent4>
      <a:accent5>
        <a:srgbClr val="4CAF88"/>
      </a:accent5>
      <a:accent6>
        <a:srgbClr val="3C5B7D"/>
      </a:accent6>
      <a:hlink>
        <a:srgbClr val="4CAF88"/>
      </a:hlink>
      <a:folHlink>
        <a:srgbClr val="BFBFBF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NA AGM.potx" id="{4DD81C6D-7700-435D-A643-CA1F0742993A}" vid="{45C20059-9D28-4504-ADB4-F90290E911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4BF0586ECCCA498C58C04EA7F76ABF" ma:contentTypeVersion="12" ma:contentTypeDescription="Crée un document." ma:contentTypeScope="" ma:versionID="c0e4599877394433deee8f99396a5968">
  <xsd:schema xmlns:xsd="http://www.w3.org/2001/XMLSchema" xmlns:xs="http://www.w3.org/2001/XMLSchema" xmlns:p="http://schemas.microsoft.com/office/2006/metadata/properties" xmlns:ns2="6a4ee38c-a306-4c5d-9f25-8d8a9cf3e4cb" xmlns:ns3="10a3df9b-7743-4eba-a96a-d694847eab11" targetNamespace="http://schemas.microsoft.com/office/2006/metadata/properties" ma:root="true" ma:fieldsID="af1f7f446a5556a53a88dcface400812" ns2:_="" ns3:_="">
    <xsd:import namespace="6a4ee38c-a306-4c5d-9f25-8d8a9cf3e4cb"/>
    <xsd:import namespace="10a3df9b-7743-4eba-a96a-d694847eab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4ee38c-a306-4c5d-9f25-8d8a9cf3e4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e520bd2a-58a0-44af-b75a-9a45a9c1ee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a3df9b-7743-4eba-a96a-d694847eab1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0bf20f49-adf9-44f2-9c52-e53942e823f5}" ma:internalName="TaxCatchAll" ma:showField="CatchAllData" ma:web="10a3df9b-7743-4eba-a96a-d694847eab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0a3df9b-7743-4eba-a96a-d694847eab11" xsi:nil="true"/>
    <lcf76f155ced4ddcb4097134ff3c332f xmlns="6a4ee38c-a306-4c5d-9f25-8d8a9cf3e4c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7C409CE-D1F4-4878-993E-6EC24EE970AC}"/>
</file>

<file path=customXml/itemProps2.xml><?xml version="1.0" encoding="utf-8"?>
<ds:datastoreItem xmlns:ds="http://schemas.openxmlformats.org/officeDocument/2006/customXml" ds:itemID="{2F190081-F687-47CD-A7DE-0AA09267F269}"/>
</file>

<file path=customXml/itemProps3.xml><?xml version="1.0" encoding="utf-8"?>
<ds:datastoreItem xmlns:ds="http://schemas.openxmlformats.org/officeDocument/2006/customXml" ds:itemID="{B6B406D0-172C-4CA9-B16E-11EFB0E26FFA}"/>
</file>

<file path=docProps/app.xml><?xml version="1.0" encoding="utf-8"?>
<Properties xmlns="http://schemas.openxmlformats.org/officeDocument/2006/extended-properties" xmlns:vt="http://schemas.openxmlformats.org/officeDocument/2006/docPropsVTypes">
  <Template>GENA AGM 2023</Template>
  <TotalTime>0</TotalTime>
  <Words>1037</Words>
  <Application>Microsoft Office PowerPoint</Application>
  <PresentationFormat>Widescreen</PresentationFormat>
  <Paragraphs>189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Gill Sans MT</vt:lpstr>
      <vt:lpstr>Montserrat Medium</vt:lpstr>
      <vt:lpstr>OpenSans</vt:lpstr>
      <vt:lpstr>Poppins</vt:lpstr>
      <vt:lpstr>Wingdings</vt:lpstr>
      <vt:lpstr>Wingdings 3</vt:lpstr>
      <vt:lpstr>GENA Green</vt:lpstr>
      <vt:lpstr>Interoperability Working Group – Activity Report</vt:lpstr>
      <vt:lpstr>AGENDA</vt:lpstr>
      <vt:lpstr>About the Working Group</vt:lpstr>
      <vt:lpstr>Objectives for 2026 &amp; main activities</vt:lpstr>
      <vt:lpstr>Deliverables 2026</vt:lpstr>
      <vt:lpstr>Projects in progress – GENA Global Directory</vt:lpstr>
      <vt:lpstr>Global Global Directory - Discussion topics</vt:lpstr>
      <vt:lpstr>Peppol ViDa pilot: extended – 6 corner eDelivery model </vt:lpstr>
      <vt:lpstr>Peppol ViDa pilot: transaction orchestration</vt:lpstr>
      <vt:lpstr>Peppol ViDa pilot: Open topics</vt:lpstr>
      <vt:lpstr>Other ViDa initiatives: new adventures in a 5-corner world </vt:lpstr>
      <vt:lpstr>Projects in progress – GENA Peppol SP2SP</vt:lpstr>
      <vt:lpstr>GENA Peppol SP2SP - Discussion topics</vt:lpstr>
      <vt:lpstr>What’s Next ?</vt:lpstr>
      <vt:lpstr>How you can help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 Gilis</dc:creator>
  <cp:lastModifiedBy>Michel Gilis</cp:lastModifiedBy>
  <cp:revision>13</cp:revision>
  <cp:lastPrinted>2011-11-25T13:16:22Z</cp:lastPrinted>
  <dcterms:created xsi:type="dcterms:W3CDTF">2023-11-29T07:57:21Z</dcterms:created>
  <dcterms:modified xsi:type="dcterms:W3CDTF">2026-03-24T12:49:37Z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0x010100C74BF0586ECCCA498C58C04EA7F76ABF</vt:lpwstr>
  </property>
</Properties>
</file>