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4" r:id="rId4"/>
    <p:sldId id="262" r:id="rId5"/>
    <p:sldId id="258" r:id="rId6"/>
    <p:sldId id="273" r:id="rId7"/>
    <p:sldId id="265" r:id="rId8"/>
    <p:sldId id="266" r:id="rId9"/>
  </p:sldIdLst>
  <p:sldSz cx="12192000" cy="6858000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F88"/>
    <a:srgbClr val="E8A600"/>
    <a:srgbClr val="228B22"/>
    <a:srgbClr val="3C5B7D"/>
    <a:srgbClr val="3D932C"/>
    <a:srgbClr val="FFAB40"/>
    <a:srgbClr val="FFFFFF"/>
    <a:srgbClr val="AB40FF"/>
    <a:srgbClr val="8C3B5E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>
      <p:cViewPr varScale="1">
        <p:scale>
          <a:sx n="60" d="100"/>
          <a:sy n="60" d="100"/>
        </p:scale>
        <p:origin x="76" y="3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960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mailto:alex.pavel@sovos.com" TargetMode="External"/><Relationship Id="rId1" Type="http://schemas.openxmlformats.org/officeDocument/2006/relationships/hyperlink" Target="mailto:Sebastien.VUGIER@cegedim.com" TargetMode="External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Sebastien.VUGIER@cegedim.com" TargetMode="External"/><Relationship Id="rId1" Type="http://schemas.openxmlformats.org/officeDocument/2006/relationships/image" Target="../media/image6.jpg"/><Relationship Id="rId4" Type="http://schemas.openxmlformats.org/officeDocument/2006/relationships/hyperlink" Target="mailto:alex.pavel@sovos.co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06B20F-C7AE-4ABE-BDAA-9C56F1AFABA5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1D14BF-530B-43B2-B005-42DB93D2DCF5}">
      <dgm:prSet phldrT="[Texte]" custT="1"/>
      <dgm:spPr/>
      <dgm:t>
        <a:bodyPr/>
        <a:lstStyle/>
        <a:p>
          <a:r>
            <a:rPr lang="fr-FR" sz="2800" dirty="0">
              <a:solidFill>
                <a:srgbClr val="FFC000"/>
              </a:solidFill>
            </a:rPr>
            <a:t>Chair</a:t>
          </a:r>
          <a:r>
            <a:rPr lang="fr-FR" sz="2400" dirty="0">
              <a:solidFill>
                <a:srgbClr val="FFC000"/>
              </a:solidFill>
            </a:rPr>
            <a:t>  </a:t>
          </a:r>
        </a:p>
        <a:p>
          <a:r>
            <a:rPr lang="fr-FR" sz="2400" dirty="0">
              <a:solidFill>
                <a:srgbClr val="FFC000"/>
              </a:solidFill>
            </a:rPr>
            <a:t>Sebastien </a:t>
          </a:r>
          <a:r>
            <a:rPr lang="fr-FR" sz="2400" dirty="0" err="1">
              <a:solidFill>
                <a:srgbClr val="FFC000"/>
              </a:solidFill>
            </a:rPr>
            <a:t>Vugier</a:t>
          </a:r>
          <a:endParaRPr lang="fr-FR" sz="2400" dirty="0">
            <a:solidFill>
              <a:srgbClr val="FFC000"/>
            </a:solidFill>
          </a:endParaRPr>
        </a:p>
        <a:p>
          <a:r>
            <a:rPr lang="en-US" sz="1200" dirty="0">
              <a:solidFill>
                <a:srgbClr val="FFC000"/>
              </a:solidFill>
              <a:hlinkClick xmlns:r="http://schemas.openxmlformats.org/officeDocument/2006/relationships" r:id="rId1"/>
            </a:rPr>
            <a:t>Sebastien.VUGIER@cegedim.com</a:t>
          </a:r>
          <a:r>
            <a:rPr lang="en-US" sz="1200" dirty="0">
              <a:solidFill>
                <a:srgbClr val="FFC000"/>
              </a:solidFill>
            </a:rPr>
            <a:t> </a:t>
          </a:r>
        </a:p>
      </dgm:t>
    </dgm:pt>
    <dgm:pt modelId="{395124D7-B8FA-45EF-BF96-B584F595E331}" type="parTrans" cxnId="{F6614C27-59E5-4FC6-83E3-E67A96A267B7}">
      <dgm:prSet/>
      <dgm:spPr/>
      <dgm:t>
        <a:bodyPr/>
        <a:lstStyle/>
        <a:p>
          <a:endParaRPr lang="en-US"/>
        </a:p>
      </dgm:t>
    </dgm:pt>
    <dgm:pt modelId="{00AD03E6-C4F6-4D02-B52B-67DA8E166E47}" type="sibTrans" cxnId="{F6614C27-59E5-4FC6-83E3-E67A96A267B7}">
      <dgm:prSet/>
      <dgm:spPr/>
      <dgm:t>
        <a:bodyPr/>
        <a:lstStyle/>
        <a:p>
          <a:endParaRPr lang="en-US"/>
        </a:p>
      </dgm:t>
    </dgm:pt>
    <dgm:pt modelId="{49128A62-6A7D-42A5-A482-E8EDB94C1256}">
      <dgm:prSet phldrT="[Texte]" custT="1"/>
      <dgm:spPr/>
      <dgm:t>
        <a:bodyPr/>
        <a:lstStyle/>
        <a:p>
          <a:r>
            <a:rPr lang="fr-FR" sz="2800" kern="1200" dirty="0">
              <a:solidFill>
                <a:srgbClr val="FFC000"/>
              </a:solidFill>
              <a:latin typeface="Gill Sans MT"/>
              <a:ea typeface="+mn-ea"/>
              <a:cs typeface="+mn-cs"/>
            </a:rPr>
            <a:t>Chair </a:t>
          </a:r>
        </a:p>
        <a:p>
          <a:r>
            <a:rPr lang="fr-FR" sz="2400" kern="1200" dirty="0">
              <a:solidFill>
                <a:srgbClr val="FFC000"/>
              </a:solidFill>
              <a:latin typeface="Gill Sans MT"/>
              <a:ea typeface="+mn-ea"/>
              <a:cs typeface="+mn-cs"/>
            </a:rPr>
            <a:t>Alex Pavel</a:t>
          </a:r>
        </a:p>
        <a:p>
          <a:r>
            <a:rPr lang="en-US" sz="1200" kern="1200" dirty="0">
              <a:solidFill>
                <a:srgbClr val="FFC000"/>
              </a:solidFill>
              <a:latin typeface="Gill Sans MT"/>
              <a:ea typeface="+mn-ea"/>
              <a:cs typeface="+mn-cs"/>
              <a:hlinkClick xmlns:r="http://schemas.openxmlformats.org/officeDocument/2006/relationships" r:id="rId2"/>
            </a:rPr>
            <a:t>alex.pavel@sovos.com</a:t>
          </a:r>
          <a:r>
            <a:rPr lang="en-US" sz="1200" kern="1200" dirty="0">
              <a:solidFill>
                <a:srgbClr val="FFC000"/>
              </a:solidFill>
              <a:latin typeface="Gill Sans MT"/>
              <a:ea typeface="+mn-ea"/>
              <a:cs typeface="+mn-cs"/>
            </a:rPr>
            <a:t> </a:t>
          </a:r>
        </a:p>
      </dgm:t>
    </dgm:pt>
    <dgm:pt modelId="{F0A8740B-686D-4D9A-AE9D-899D278B70DB}" type="parTrans" cxnId="{DE34A04A-4847-4358-82F6-74013A68E0B8}">
      <dgm:prSet/>
      <dgm:spPr/>
      <dgm:t>
        <a:bodyPr/>
        <a:lstStyle/>
        <a:p>
          <a:endParaRPr lang="en-US"/>
        </a:p>
      </dgm:t>
    </dgm:pt>
    <dgm:pt modelId="{7E6C0D6C-E2F7-4105-8C2E-F378BF0DA32D}" type="sibTrans" cxnId="{DE34A04A-4847-4358-82F6-74013A68E0B8}">
      <dgm:prSet/>
      <dgm:spPr/>
      <dgm:t>
        <a:bodyPr/>
        <a:lstStyle/>
        <a:p>
          <a:endParaRPr lang="en-US"/>
        </a:p>
      </dgm:t>
    </dgm:pt>
    <dgm:pt modelId="{E229DE4F-6B8C-4938-844F-112DC068C480}" type="pres">
      <dgm:prSet presAssocID="{C006B20F-C7AE-4ABE-BDAA-9C56F1AFABA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9C7B07A-F243-4473-97C8-818F0DF0370C}" type="pres">
      <dgm:prSet presAssocID="{B91D14BF-530B-43B2-B005-42DB93D2DCF5}" presName="hierRoot1" presStyleCnt="0"/>
      <dgm:spPr/>
    </dgm:pt>
    <dgm:pt modelId="{6E6CAE57-8F9F-4CEC-B944-42D940E69FBB}" type="pres">
      <dgm:prSet presAssocID="{B91D14BF-530B-43B2-B005-42DB93D2DCF5}" presName="composite" presStyleCnt="0"/>
      <dgm:spPr/>
    </dgm:pt>
    <dgm:pt modelId="{98D23D58-22AC-4A34-829F-AC877123B7E2}" type="pres">
      <dgm:prSet presAssocID="{B91D14BF-530B-43B2-B005-42DB93D2DCF5}" presName="image" presStyleLbl="node0" presStyleIdx="0" presStyleCnt="2"/>
      <dgm:spPr>
        <a:blipFill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089F3EBB-2B1A-4FD7-A5D4-4B55753E6FB1}" type="pres">
      <dgm:prSet presAssocID="{B91D14BF-530B-43B2-B005-42DB93D2DCF5}" presName="text" presStyleLbl="revTx" presStyleIdx="0" presStyleCnt="2">
        <dgm:presLayoutVars>
          <dgm:chPref val="3"/>
        </dgm:presLayoutVars>
      </dgm:prSet>
      <dgm:spPr/>
    </dgm:pt>
    <dgm:pt modelId="{F5C6351E-A263-4953-9D2B-F76743822915}" type="pres">
      <dgm:prSet presAssocID="{B91D14BF-530B-43B2-B005-42DB93D2DCF5}" presName="hierChild2" presStyleCnt="0"/>
      <dgm:spPr/>
    </dgm:pt>
    <dgm:pt modelId="{24381372-16E6-4757-ADD7-26527B883F79}" type="pres">
      <dgm:prSet presAssocID="{49128A62-6A7D-42A5-A482-E8EDB94C1256}" presName="hierRoot1" presStyleCnt="0"/>
      <dgm:spPr/>
    </dgm:pt>
    <dgm:pt modelId="{AFA0C041-31AD-46FE-BDE6-7A37B69533C8}" type="pres">
      <dgm:prSet presAssocID="{49128A62-6A7D-42A5-A482-E8EDB94C1256}" presName="composite" presStyleCnt="0"/>
      <dgm:spPr/>
    </dgm:pt>
    <dgm:pt modelId="{9B6B0B17-C0F4-4A08-B61E-863EBC41C05F}" type="pres">
      <dgm:prSet presAssocID="{49128A62-6A7D-42A5-A482-E8EDB94C1256}" presName="image" presStyleLbl="node0" presStyleIdx="1" presStyleCnt="2"/>
      <dgm:spPr>
        <a:blipFill>
          <a:blip xmlns:r="http://schemas.openxmlformats.org/officeDocument/2006/relationships" r:embed="rId4"/>
          <a:srcRect/>
          <a:stretch>
            <a:fillRect/>
          </a:stretch>
        </a:blipFill>
      </dgm:spPr>
    </dgm:pt>
    <dgm:pt modelId="{62CCE007-9613-42C3-AC5D-5FD32003E16E}" type="pres">
      <dgm:prSet presAssocID="{49128A62-6A7D-42A5-A482-E8EDB94C1256}" presName="text" presStyleLbl="revTx" presStyleIdx="1" presStyleCnt="2">
        <dgm:presLayoutVars>
          <dgm:chPref val="3"/>
        </dgm:presLayoutVars>
      </dgm:prSet>
      <dgm:spPr/>
    </dgm:pt>
    <dgm:pt modelId="{97535B00-F90F-498E-AA9D-735185FE4592}" type="pres">
      <dgm:prSet presAssocID="{49128A62-6A7D-42A5-A482-E8EDB94C1256}" presName="hierChild2" presStyleCnt="0"/>
      <dgm:spPr/>
    </dgm:pt>
  </dgm:ptLst>
  <dgm:cxnLst>
    <dgm:cxn modelId="{F6614C27-59E5-4FC6-83E3-E67A96A267B7}" srcId="{C006B20F-C7AE-4ABE-BDAA-9C56F1AFABA5}" destId="{B91D14BF-530B-43B2-B005-42DB93D2DCF5}" srcOrd="0" destOrd="0" parTransId="{395124D7-B8FA-45EF-BF96-B584F595E331}" sibTransId="{00AD03E6-C4F6-4D02-B52B-67DA8E166E47}"/>
    <dgm:cxn modelId="{DE34A04A-4847-4358-82F6-74013A68E0B8}" srcId="{C006B20F-C7AE-4ABE-BDAA-9C56F1AFABA5}" destId="{49128A62-6A7D-42A5-A482-E8EDB94C1256}" srcOrd="1" destOrd="0" parTransId="{F0A8740B-686D-4D9A-AE9D-899D278B70DB}" sibTransId="{7E6C0D6C-E2F7-4105-8C2E-F378BF0DA32D}"/>
    <dgm:cxn modelId="{D967608C-EB31-43DA-8E4A-B2C2CD3ED5FC}" type="presOf" srcId="{C006B20F-C7AE-4ABE-BDAA-9C56F1AFABA5}" destId="{E229DE4F-6B8C-4938-844F-112DC068C480}" srcOrd="0" destOrd="0" presId="urn:microsoft.com/office/officeart/2009/layout/CirclePictureHierarchy"/>
    <dgm:cxn modelId="{467082CF-0E17-404D-97F7-978A9032D105}" type="presOf" srcId="{B91D14BF-530B-43B2-B005-42DB93D2DCF5}" destId="{089F3EBB-2B1A-4FD7-A5D4-4B55753E6FB1}" srcOrd="0" destOrd="0" presId="urn:microsoft.com/office/officeart/2009/layout/CirclePictureHierarchy"/>
    <dgm:cxn modelId="{A7EA38F2-A59D-4A3B-B5D3-23AAB1716616}" type="presOf" srcId="{49128A62-6A7D-42A5-A482-E8EDB94C1256}" destId="{62CCE007-9613-42C3-AC5D-5FD32003E16E}" srcOrd="0" destOrd="0" presId="urn:microsoft.com/office/officeart/2009/layout/CirclePictureHierarchy"/>
    <dgm:cxn modelId="{08F2D977-08C8-41D1-835E-4B6805684BF9}" type="presParOf" srcId="{E229DE4F-6B8C-4938-844F-112DC068C480}" destId="{99C7B07A-F243-4473-97C8-818F0DF0370C}" srcOrd="0" destOrd="0" presId="urn:microsoft.com/office/officeart/2009/layout/CirclePictureHierarchy"/>
    <dgm:cxn modelId="{18A1D141-2803-43B6-9C59-EA780878A4B5}" type="presParOf" srcId="{99C7B07A-F243-4473-97C8-818F0DF0370C}" destId="{6E6CAE57-8F9F-4CEC-B944-42D940E69FBB}" srcOrd="0" destOrd="0" presId="urn:microsoft.com/office/officeart/2009/layout/CirclePictureHierarchy"/>
    <dgm:cxn modelId="{F5A3D4C6-1A23-45D7-857E-80DD4DA3FC99}" type="presParOf" srcId="{6E6CAE57-8F9F-4CEC-B944-42D940E69FBB}" destId="{98D23D58-22AC-4A34-829F-AC877123B7E2}" srcOrd="0" destOrd="0" presId="urn:microsoft.com/office/officeart/2009/layout/CirclePictureHierarchy"/>
    <dgm:cxn modelId="{D9DCF4F1-D8C5-42C5-8D95-85D0DFC809BA}" type="presParOf" srcId="{6E6CAE57-8F9F-4CEC-B944-42D940E69FBB}" destId="{089F3EBB-2B1A-4FD7-A5D4-4B55753E6FB1}" srcOrd="1" destOrd="0" presId="urn:microsoft.com/office/officeart/2009/layout/CirclePictureHierarchy"/>
    <dgm:cxn modelId="{F83BAE09-2543-4B17-AE28-0616F88C3D15}" type="presParOf" srcId="{99C7B07A-F243-4473-97C8-818F0DF0370C}" destId="{F5C6351E-A263-4953-9D2B-F76743822915}" srcOrd="1" destOrd="0" presId="urn:microsoft.com/office/officeart/2009/layout/CirclePictureHierarchy"/>
    <dgm:cxn modelId="{4A14CADF-FF1F-44FB-9116-6509E744DA69}" type="presParOf" srcId="{E229DE4F-6B8C-4938-844F-112DC068C480}" destId="{24381372-16E6-4757-ADD7-26527B883F79}" srcOrd="1" destOrd="0" presId="urn:microsoft.com/office/officeart/2009/layout/CirclePictureHierarchy"/>
    <dgm:cxn modelId="{4D966CF3-2C97-447F-818E-082FCC6CD705}" type="presParOf" srcId="{24381372-16E6-4757-ADD7-26527B883F79}" destId="{AFA0C041-31AD-46FE-BDE6-7A37B69533C8}" srcOrd="0" destOrd="0" presId="urn:microsoft.com/office/officeart/2009/layout/CirclePictureHierarchy"/>
    <dgm:cxn modelId="{73F19375-7E2D-43FB-9C50-84845729A071}" type="presParOf" srcId="{AFA0C041-31AD-46FE-BDE6-7A37B69533C8}" destId="{9B6B0B17-C0F4-4A08-B61E-863EBC41C05F}" srcOrd="0" destOrd="0" presId="urn:microsoft.com/office/officeart/2009/layout/CirclePictureHierarchy"/>
    <dgm:cxn modelId="{68852AEE-D81A-48C1-9059-99D8E0E9BEDF}" type="presParOf" srcId="{AFA0C041-31AD-46FE-BDE6-7A37B69533C8}" destId="{62CCE007-9613-42C3-AC5D-5FD32003E16E}" srcOrd="1" destOrd="0" presId="urn:microsoft.com/office/officeart/2009/layout/CirclePictureHierarchy"/>
    <dgm:cxn modelId="{D2ADCF53-F7E9-4277-B678-D5D4DBC08E44}" type="presParOf" srcId="{24381372-16E6-4757-ADD7-26527B883F79}" destId="{97535B00-F90F-498E-AA9D-735185FE4592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D23D58-22AC-4A34-829F-AC877123B7E2}">
      <dsp:nvSpPr>
        <dsp:cNvPr id="0" name=""/>
        <dsp:cNvSpPr/>
      </dsp:nvSpPr>
      <dsp:spPr>
        <a:xfrm>
          <a:off x="1032" y="371476"/>
          <a:ext cx="1610366" cy="1610366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9F3EBB-2B1A-4FD7-A5D4-4B55753E6FB1}">
      <dsp:nvSpPr>
        <dsp:cNvPr id="0" name=""/>
        <dsp:cNvSpPr/>
      </dsp:nvSpPr>
      <dsp:spPr>
        <a:xfrm>
          <a:off x="1611398" y="367450"/>
          <a:ext cx="2415549" cy="1610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>
              <a:solidFill>
                <a:srgbClr val="FFC000"/>
              </a:solidFill>
            </a:rPr>
            <a:t>Chair</a:t>
          </a:r>
          <a:r>
            <a:rPr lang="fr-FR" sz="2400" kern="1200" dirty="0">
              <a:solidFill>
                <a:srgbClr val="FFC000"/>
              </a:solidFill>
            </a:rPr>
            <a:t> 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rgbClr val="FFC000"/>
              </a:solidFill>
            </a:rPr>
            <a:t>Sebastien </a:t>
          </a:r>
          <a:r>
            <a:rPr lang="fr-FR" sz="2400" kern="1200" dirty="0" err="1">
              <a:solidFill>
                <a:srgbClr val="FFC000"/>
              </a:solidFill>
            </a:rPr>
            <a:t>Vugier</a:t>
          </a:r>
          <a:endParaRPr lang="fr-FR" sz="2400" kern="1200" dirty="0">
            <a:solidFill>
              <a:srgbClr val="FFC000"/>
            </a:solidFill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C000"/>
              </a:solidFill>
              <a:hlinkClick xmlns:r="http://schemas.openxmlformats.org/officeDocument/2006/relationships" r:id="rId2"/>
            </a:rPr>
            <a:t>Sebastien.VUGIER@cegedim.com</a:t>
          </a:r>
          <a:r>
            <a:rPr lang="en-US" sz="1200" kern="1200" dirty="0">
              <a:solidFill>
                <a:srgbClr val="FFC000"/>
              </a:solidFill>
            </a:rPr>
            <a:t> </a:t>
          </a:r>
        </a:p>
      </dsp:txBody>
      <dsp:txXfrm>
        <a:off x="1611398" y="367450"/>
        <a:ext cx="2415549" cy="1610366"/>
      </dsp:txXfrm>
    </dsp:sp>
    <dsp:sp modelId="{9B6B0B17-C0F4-4A08-B61E-863EBC41C05F}">
      <dsp:nvSpPr>
        <dsp:cNvPr id="0" name=""/>
        <dsp:cNvSpPr/>
      </dsp:nvSpPr>
      <dsp:spPr>
        <a:xfrm>
          <a:off x="4429539" y="371476"/>
          <a:ext cx="1610366" cy="1610366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CCE007-9613-42C3-AC5D-5FD32003E16E}">
      <dsp:nvSpPr>
        <dsp:cNvPr id="0" name=""/>
        <dsp:cNvSpPr/>
      </dsp:nvSpPr>
      <dsp:spPr>
        <a:xfrm>
          <a:off x="6039906" y="367450"/>
          <a:ext cx="2415549" cy="1610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>
              <a:solidFill>
                <a:srgbClr val="FFC000"/>
              </a:solidFill>
              <a:latin typeface="Gill Sans MT"/>
              <a:ea typeface="+mn-ea"/>
              <a:cs typeface="+mn-cs"/>
            </a:rPr>
            <a:t>Chair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rgbClr val="FFC000"/>
              </a:solidFill>
              <a:latin typeface="Gill Sans MT"/>
              <a:ea typeface="+mn-ea"/>
              <a:cs typeface="+mn-cs"/>
            </a:rPr>
            <a:t>Alex Pavel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C000"/>
              </a:solidFill>
              <a:latin typeface="Gill Sans MT"/>
              <a:ea typeface="+mn-ea"/>
              <a:cs typeface="+mn-cs"/>
              <a:hlinkClick xmlns:r="http://schemas.openxmlformats.org/officeDocument/2006/relationships" r:id="rId4"/>
            </a:rPr>
            <a:t>alex.pavel@sovos.com</a:t>
          </a:r>
          <a:r>
            <a:rPr lang="en-US" sz="1200" kern="1200" dirty="0">
              <a:solidFill>
                <a:srgbClr val="FFC000"/>
              </a:solidFill>
              <a:latin typeface="Gill Sans MT"/>
              <a:ea typeface="+mn-ea"/>
              <a:cs typeface="+mn-cs"/>
            </a:rPr>
            <a:t> </a:t>
          </a:r>
        </a:p>
      </dsp:txBody>
      <dsp:txXfrm>
        <a:off x="6039906" y="367450"/>
        <a:ext cx="2415549" cy="1610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772F6-270A-44E6-B342-EC8EE41D9908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8D1EC-580D-41AA-8ECD-36003A4B9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09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r">
              <a:defRPr sz="1300"/>
            </a:lvl1pPr>
          </a:lstStyle>
          <a:p>
            <a:fld id="{D622C7AC-C93F-4C56-9A9E-E357A6C5FB5A}" type="datetimeFigureOut">
              <a:rPr lang="en-US" smtClean="0"/>
              <a:t>3/25/2026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80" tIns="47840" rIns="95680" bIns="4784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5680" tIns="47840" rIns="95680" bIns="4784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0647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r">
              <a:defRPr sz="1300"/>
            </a:lvl1pPr>
          </a:lstStyle>
          <a:p>
            <a:fld id="{567294A0-8001-4AAF-94E5-3DDC4A9745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482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chemeClr val="accent1">
                <a:lumMod val="95000"/>
                <a:lumOff val="5000"/>
              </a:schemeClr>
            </a:gs>
            <a:gs pos="29000">
              <a:schemeClr val="accent1">
                <a:lumMod val="6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06552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rgbClr val="4CAF88"/>
                </a:solidFill>
                <a:latin typeface="OpenSan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E8A600"/>
                </a:solidFill>
                <a:latin typeface="OpenSans"/>
                <a:ea typeface="+mj-ea"/>
                <a:cs typeface="Calibr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64964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2" name="Rectangle 31"/>
          <p:cNvSpPr/>
          <p:nvPr/>
        </p:nvSpPr>
        <p:spPr>
          <a:xfrm>
            <a:off x="1206500" y="5048250"/>
            <a:ext cx="64964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pic>
        <p:nvPicPr>
          <p:cNvPr id="3" name="Picture 2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352D8A96-6F62-080B-052F-7001E78D38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56" y="824313"/>
            <a:ext cx="7066159" cy="1803949"/>
          </a:xfrm>
          <a:prstGeom prst="rect">
            <a:avLst/>
          </a:prstGeom>
        </p:spPr>
      </p:pic>
      <p:pic>
        <p:nvPicPr>
          <p:cNvPr id="5" name="Picture 4" descr="A blue planet with colorful lines and dots&#10;&#10;Description automatically generated">
            <a:extLst>
              <a:ext uri="{FF2B5EF4-FFF2-40B4-BE49-F238E27FC236}">
                <a16:creationId xmlns:a16="http://schemas.microsoft.com/office/drawing/2014/main" id="{5ACDBF91-BD98-63EE-4CA5-CEB8E26E2C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2" y="1700807"/>
            <a:ext cx="5528749" cy="515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58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75608"/>
            <a:ext cx="1650037" cy="365760"/>
          </a:xfrm>
        </p:spPr>
        <p:txBody>
          <a:bodyPr/>
          <a:lstStyle>
            <a:lvl1pPr>
              <a:defRPr>
                <a:latin typeface="OpenSans"/>
              </a:defRPr>
            </a:lvl1pPr>
          </a:lstStyle>
          <a:p>
            <a:fld id="{569793F4-EB68-4FAE-931F-B0C2565421AC}" type="datetime3">
              <a:rPr lang="en-US" smtClean="0"/>
              <a:pPr/>
              <a:t>25 March 2026</a:t>
            </a:fld>
            <a:endParaRPr lang="en-US" dirty="0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5860D71C-67F4-9CE6-4278-9C9F79007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124744"/>
            <a:ext cx="11031016" cy="50047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1459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75608"/>
            <a:ext cx="1650037" cy="365760"/>
          </a:xfrm>
        </p:spPr>
        <p:txBody>
          <a:bodyPr/>
          <a:lstStyle>
            <a:lvl1pPr>
              <a:defRPr>
                <a:latin typeface="OpenSans"/>
              </a:defRPr>
            </a:lvl1pPr>
          </a:lstStyle>
          <a:p>
            <a:fld id="{569793F4-EB68-4FAE-931F-B0C2565421AC}" type="datetime3">
              <a:rPr lang="en-US" smtClean="0"/>
              <a:pPr/>
              <a:t>25 March 2026</a:t>
            </a:fld>
            <a:endParaRPr lang="en-US" dirty="0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5860D71C-67F4-9CE6-4278-9C9F79007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124744"/>
            <a:ext cx="5184576" cy="50047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07251D39-3B62-EEBB-2C80-7CC2BC1A283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68008" y="1119245"/>
            <a:ext cx="5328592" cy="50047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1305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29539" y="6375608"/>
            <a:ext cx="1650037" cy="365760"/>
          </a:xfrm>
        </p:spPr>
        <p:txBody>
          <a:bodyPr/>
          <a:lstStyle>
            <a:lvl1pPr>
              <a:defRPr>
                <a:latin typeface="OpenSans"/>
              </a:defRPr>
            </a:lvl1pPr>
          </a:lstStyle>
          <a:p>
            <a:fld id="{297F2D40-1F49-409B-ADB9-B6D2B79A00C0}" type="datetime3">
              <a:rPr lang="en-US" smtClean="0"/>
              <a:pPr/>
              <a:t>25 March 2026</a:t>
            </a:fld>
            <a:endParaRPr lang="en-US" dirty="0"/>
          </a:p>
        </p:txBody>
      </p:sp>
      <p:sp>
        <p:nvSpPr>
          <p:cNvPr id="8" name="Date Placeholder 13"/>
          <p:cNvSpPr txBox="1">
            <a:spLocks/>
          </p:cNvSpPr>
          <p:nvPr userDrawn="1"/>
        </p:nvSpPr>
        <p:spPr>
          <a:xfrm>
            <a:off x="5898908" y="6348929"/>
            <a:ext cx="394184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000" kern="1200">
                <a:solidFill>
                  <a:schemeClr val="accent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EDE01D1-3912-4BAA-8C10-D1AC11A05716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  <p:sp>
        <p:nvSpPr>
          <p:cNvPr id="2" name="Title Placeholder 21">
            <a:extLst>
              <a:ext uri="{FF2B5EF4-FFF2-40B4-BE49-F238E27FC236}">
                <a16:creationId xmlns:a16="http://schemas.microsoft.com/office/drawing/2014/main" id="{67C34E64-6B61-64BC-31CD-D01726FA4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43668"/>
            <a:ext cx="11025092" cy="522312"/>
          </a:xfrm>
          <a:prstGeom prst="rect">
            <a:avLst/>
          </a:prstGeom>
          <a:noFill/>
          <a:ln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pic>
        <p:nvPicPr>
          <p:cNvPr id="3" name="Picture 2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739E870F-E04A-2C4B-AEEE-AB72DBE99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6439093"/>
            <a:ext cx="1372839" cy="3504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75608"/>
            <a:ext cx="1650037" cy="365760"/>
          </a:xfrm>
        </p:spPr>
        <p:txBody>
          <a:bodyPr/>
          <a:lstStyle>
            <a:lvl1pPr>
              <a:defRPr>
                <a:latin typeface="OpenSans"/>
              </a:defRPr>
            </a:lvl1pPr>
          </a:lstStyle>
          <a:p>
            <a:fld id="{569793F4-EB68-4FAE-931F-B0C2565421AC}" type="datetime3">
              <a:rPr lang="en-US" smtClean="0"/>
              <a:pPr/>
              <a:t>25 March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45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45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14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51384" y="243668"/>
            <a:ext cx="11025092" cy="522312"/>
          </a:xfrm>
          <a:prstGeom prst="rect">
            <a:avLst/>
          </a:prstGeom>
          <a:noFill/>
          <a:ln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51384" y="1124744"/>
            <a:ext cx="11031016" cy="50047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375608"/>
            <a:ext cx="1650037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569793F4-EB68-4FAE-931F-B0C2565421AC}" type="datetime3">
              <a:rPr lang="en-US" smtClean="0"/>
              <a:pPr/>
              <a:t>25 March 2026</a:t>
            </a:fld>
            <a:endParaRPr lang="en-US" dirty="0"/>
          </a:p>
        </p:txBody>
      </p:sp>
      <p:sp>
        <p:nvSpPr>
          <p:cNvPr id="31" name="Date Placeholder 13"/>
          <p:cNvSpPr txBox="1">
            <a:spLocks/>
          </p:cNvSpPr>
          <p:nvPr/>
        </p:nvSpPr>
        <p:spPr>
          <a:xfrm>
            <a:off x="5735960" y="6353175"/>
            <a:ext cx="36004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000" kern="1200">
                <a:solidFill>
                  <a:schemeClr val="accent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EDE01D1-3912-4BAA-8C10-D1AC11A05716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  <p:sp>
        <p:nvSpPr>
          <p:cNvPr id="2" name="Straight Connector 1">
            <a:extLst>
              <a:ext uri="{FF2B5EF4-FFF2-40B4-BE49-F238E27FC236}">
                <a16:creationId xmlns:a16="http://schemas.microsoft.com/office/drawing/2014/main" id="{8A0BB7AF-DB13-6C6B-3320-F617BF7AB95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460" y="765980"/>
            <a:ext cx="11031016" cy="12010"/>
          </a:xfrm>
          <a:prstGeom prst="line">
            <a:avLst/>
          </a:prstGeom>
          <a:ln w="31750">
            <a:solidFill>
              <a:schemeClr val="accent2">
                <a:lumMod val="20000"/>
                <a:lumOff val="80000"/>
              </a:schemeClr>
            </a:solidFill>
            <a:headEnd type="none" w="med" len="med"/>
            <a:tailEnd type="none" w="med" len="med"/>
          </a:ln>
          <a:effectLst>
            <a:outerShdw blurRad="50800" dist="43000" dir="5400000" rotWithShape="0">
              <a:schemeClr val="bg1">
                <a:alpha val="40000"/>
              </a:scheme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3" name="Straight Connector 2">
            <a:extLst>
              <a:ext uri="{FF2B5EF4-FFF2-40B4-BE49-F238E27FC236}">
                <a16:creationId xmlns:a16="http://schemas.microsoft.com/office/drawing/2014/main" id="{6602E888-7C5E-A39D-1C91-05312A148E1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45460" y="765980"/>
            <a:ext cx="11031016" cy="12010"/>
          </a:xfrm>
          <a:prstGeom prst="line">
            <a:avLst/>
          </a:prstGeom>
          <a:ln w="0">
            <a:solidFill>
              <a:srgbClr val="4CAF88"/>
            </a:solidFill>
            <a:headEnd type="none" w="med" len="med"/>
            <a:tailEnd type="none" w="med" len="med"/>
          </a:ln>
          <a:effectLst>
            <a:outerShdw blurRad="50800" dir="6180000" sx="66000" sy="66000" rotWithShape="0">
              <a:srgbClr val="4CAF88">
                <a:alpha val="46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pic>
        <p:nvPicPr>
          <p:cNvPr id="5" name="Picture 4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7522CA54-6EF0-8E8A-9859-26921C425A9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6439093"/>
            <a:ext cx="1372839" cy="35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3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4" r:id="rId2"/>
    <p:sldLayoutId id="2147483945" r:id="rId3"/>
    <p:sldLayoutId id="2147483739" r:id="rId4"/>
    <p:sldLayoutId id="2147483742" r:id="rId5"/>
    <p:sldLayoutId id="2147483946" r:id="rId6"/>
    <p:sldLayoutId id="2147483947" r:id="rId7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rgbClr val="4CAF88"/>
          </a:solidFill>
          <a:latin typeface="OpenSans"/>
          <a:ea typeface="+mj-ea"/>
          <a:cs typeface="Calibri" pitchFamily="34" charset="0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accent1"/>
          </a:solidFill>
          <a:latin typeface="OpenSans"/>
          <a:ea typeface="+mn-ea"/>
          <a:cs typeface="Calibri" pitchFamily="34" charset="0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accent1"/>
          </a:solidFill>
          <a:latin typeface="OpenSans"/>
          <a:ea typeface="+mn-ea"/>
          <a:cs typeface="Calibri" pitchFamily="34" charset="0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accent1"/>
          </a:solidFill>
          <a:latin typeface="OpenSans"/>
          <a:ea typeface="+mn-ea"/>
          <a:cs typeface="Calibri" pitchFamily="34" charset="0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accent1"/>
          </a:solidFill>
          <a:latin typeface="OpenSans"/>
          <a:ea typeface="+mn-ea"/>
          <a:cs typeface="Calibri" pitchFamily="34" charset="0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accent1"/>
          </a:solidFill>
          <a:latin typeface="OpenSans"/>
          <a:ea typeface="+mn-ea"/>
          <a:cs typeface="Calibri" pitchFamily="34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Innovation </a:t>
            </a:r>
            <a:r>
              <a:rPr dirty="0"/>
              <a:t>Working Group – Activity Report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dirty="0"/>
              <a:t>Presented by: </a:t>
            </a:r>
            <a:r>
              <a:rPr lang="fr-FR" dirty="0"/>
              <a:t>Alex PAVEL</a:t>
            </a:r>
            <a:endParaRPr dirty="0"/>
          </a:p>
          <a:p>
            <a:r>
              <a:rPr dirty="0"/>
              <a:t>Date: </a:t>
            </a:r>
            <a:r>
              <a:rPr lang="fr-FR" dirty="0"/>
              <a:t>March 26, 2026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About the Working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800" dirty="0"/>
              <a:t>Purpose</a:t>
            </a:r>
            <a:endParaRPr lang="fr-FR" sz="2800" dirty="0"/>
          </a:p>
          <a:p>
            <a:pPr marL="0" indent="0">
              <a:buNone/>
            </a:pPr>
            <a:endParaRPr sz="3200" dirty="0"/>
          </a:p>
          <a:p>
            <a:pPr marL="0" indent="0">
              <a:buNone/>
            </a:pPr>
            <a:r>
              <a:rPr lang="en-GB" dirty="0"/>
              <a:t>Driving the evolution of e-invoicing through artificial intelligence and cross-industry collaboration.</a:t>
            </a:r>
            <a:br>
              <a:rPr lang="en-GB" sz="2400" dirty="0"/>
            </a:br>
            <a:r>
              <a:rPr lang="en-GB" dirty="0"/>
              <a:t>GENA’s Working Group on Innovation brings together leading service providers and experts from around the world to explore, develop, and apply AI technologies that redefine the future of e-invoicing and digital compliance. Our mission is to accelerate innovation, enhance interoperability, and shape global standards by leveraging artificial intelligence across the e-invoicing ecosystem.</a:t>
            </a:r>
            <a:endParaRPr dirty="0"/>
          </a:p>
          <a:p>
            <a:pPr marL="274320" lvl="1" indent="0">
              <a:buClr>
                <a:srgbClr val="4CAF88"/>
              </a:buClr>
              <a:buNone/>
            </a:pPr>
            <a:endParaRPr lang="fr-FR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8F8C9-5E89-9342-F540-4DACE8AFD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2B0A2-985F-0F44-DBAA-0D94364B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About the Working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8D86B-0737-46CD-966F-9DE4CA8D5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209" y="980728"/>
            <a:ext cx="11031016" cy="5877272"/>
          </a:xfrm>
        </p:spPr>
        <p:txBody>
          <a:bodyPr>
            <a:normAutofit fontScale="25000" lnSpcReduction="20000"/>
          </a:bodyPr>
          <a:lstStyle/>
          <a:p>
            <a:r>
              <a:rPr lang="fr-FR" sz="11200" dirty="0"/>
              <a:t>Ambitions</a:t>
            </a:r>
          </a:p>
          <a:p>
            <a:pPr marL="0" indent="0">
              <a:buNone/>
            </a:pPr>
            <a:endParaRPr sz="3200" dirty="0"/>
          </a:p>
          <a:p>
            <a:pPr algn="l">
              <a:buNone/>
            </a:pPr>
            <a:r>
              <a:rPr lang="en-GB" sz="6400" dirty="0"/>
              <a:t>We have several focus areas :</a:t>
            </a:r>
          </a:p>
          <a:p>
            <a:pPr algn="l">
              <a:buNone/>
            </a:pPr>
            <a:r>
              <a:rPr lang="en-GB" sz="6400" b="1" dirty="0"/>
              <a:t>1. Data Standardization and Semantic Interoperability Powered by AI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6400" dirty="0"/>
              <a:t>Harness AI to harmonize e-invoicing data structures across national and industry standards.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6400" dirty="0"/>
              <a:t>Apply machine learning to achieve semantic interoperability between key frameworks (UBL, CII, Peppol BIS, </a:t>
            </a:r>
            <a:r>
              <a:rPr lang="en-GB" sz="6400" dirty="0" err="1"/>
              <a:t>Factur</a:t>
            </a:r>
            <a:r>
              <a:rPr lang="en-GB" sz="6400" dirty="0"/>
              <a:t>-X, etc.).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6400" dirty="0"/>
              <a:t>Explore automation in cross-format conversion, validation, and mapping—enabling seamless global data exchange.</a:t>
            </a:r>
          </a:p>
          <a:p>
            <a:pPr algn="l">
              <a:buNone/>
            </a:pPr>
            <a:r>
              <a:rPr lang="en-GB" sz="6400" dirty="0"/>
              <a:t> </a:t>
            </a:r>
          </a:p>
          <a:p>
            <a:pPr algn="l">
              <a:buNone/>
            </a:pPr>
            <a:r>
              <a:rPr lang="en-GB" sz="6400" b="1" dirty="0"/>
              <a:t>2. Predictive Analytics and Intelligent Compliance Monitoring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6400" dirty="0"/>
              <a:t>Use AI-driven analytics to detect and predict non-compliance or fraud risks in real time.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6400" dirty="0"/>
              <a:t>Develop predictive models for fiscal management, continuous transaction controls, and Procure-to-Pay optimization.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6400" dirty="0"/>
              <a:t>Enable service providers to dynamically adapt their solutions to evolving regulatory landscapes.</a:t>
            </a:r>
          </a:p>
          <a:p>
            <a:pPr algn="l">
              <a:buNone/>
            </a:pPr>
            <a:r>
              <a:rPr lang="en-GB" sz="6400" dirty="0"/>
              <a:t> </a:t>
            </a:r>
          </a:p>
          <a:p>
            <a:pPr algn="l">
              <a:buNone/>
            </a:pPr>
            <a:r>
              <a:rPr lang="en-GB" sz="6400" b="1" dirty="0"/>
              <a:t>3. Cross-Association Collaboration Strategy</a:t>
            </a:r>
          </a:p>
          <a:p>
            <a:pPr algn="l">
              <a:buNone/>
            </a:pPr>
            <a:r>
              <a:rPr lang="en-GB" sz="6400" dirty="0"/>
              <a:t>GENA aims to actively pursue collaborative relationships with other trade associations to address shared AI-related challenges in the e-invoicing domain and amplify its impact across the industry.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6400" dirty="0"/>
              <a:t>Identify key partner associations and establish clear contact points to facilitate coordination and information sharing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6400" dirty="0"/>
              <a:t>Develop a structured collaboration framework that defines communication protocols and coordination mechanisms for productive partnerships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6400" dirty="0"/>
              <a:t>Pursue joint initiatives including coordinated research efforts, collaborative standards development, and industry-wide approaches to AI adoption in e-invoicing and tax compliance</a:t>
            </a:r>
          </a:p>
          <a:p>
            <a:pPr marL="274320" lvl="1" indent="0">
              <a:buClr>
                <a:srgbClr val="4CAF88"/>
              </a:buClr>
              <a:buNone/>
            </a:pPr>
            <a:endParaRPr lang="fr-FR" sz="2100" dirty="0"/>
          </a:p>
        </p:txBody>
      </p:sp>
    </p:spTree>
    <p:extLst>
      <p:ext uri="{BB962C8B-B14F-4D97-AF65-F5344CB8AC3E}">
        <p14:creationId xmlns:p14="http://schemas.microsoft.com/office/powerpoint/2010/main" val="3692157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Recent Survey Snapshot</a:t>
            </a:r>
            <a:endParaRPr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3A27270-3A1C-243E-3B95-07B5CFFE9998}"/>
              </a:ext>
            </a:extLst>
          </p:cNvPr>
          <p:cNvGrpSpPr/>
          <p:nvPr/>
        </p:nvGrpSpPr>
        <p:grpSpPr>
          <a:xfrm>
            <a:off x="155340" y="1124744"/>
            <a:ext cx="11881320" cy="4992321"/>
            <a:chOff x="155340" y="1124744"/>
            <a:chExt cx="11881320" cy="4992321"/>
          </a:xfrm>
        </p:grpSpPr>
        <p:pic>
          <p:nvPicPr>
            <p:cNvPr id="2050" name="Picture 2" descr="Tableau des réponses au formulaire Forms. Titre de la question : 2. For AI specifically, which application areas are most relevant to your organization?. Nombre de réponses : 13 réponses.">
              <a:extLst>
                <a:ext uri="{FF2B5EF4-FFF2-40B4-BE49-F238E27FC236}">
                  <a16:creationId xmlns:a16="http://schemas.microsoft.com/office/drawing/2014/main" id="{DD9DA4F7-1FF0-FEEF-10B7-CB7B8F98D3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40" y="1124744"/>
              <a:ext cx="11881320" cy="4992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1FD522F-76C7-0424-1E01-16E49EC19F9C}"/>
                </a:ext>
              </a:extLst>
            </p:cNvPr>
            <p:cNvSpPr/>
            <p:nvPr/>
          </p:nvSpPr>
          <p:spPr>
            <a:xfrm>
              <a:off x="155340" y="1592796"/>
              <a:ext cx="64807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7020A1A-99D2-D688-64AD-96C1E0466374}"/>
                </a:ext>
              </a:extLst>
            </p:cNvPr>
            <p:cNvSpPr/>
            <p:nvPr/>
          </p:nvSpPr>
          <p:spPr>
            <a:xfrm>
              <a:off x="551384" y="1880828"/>
              <a:ext cx="1368152" cy="4680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0351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Objectives for </a:t>
            </a:r>
            <a:r>
              <a:rPr lang="fr-FR" dirty="0"/>
              <a:t>2026 &amp; main </a:t>
            </a:r>
            <a:r>
              <a:rPr lang="fr-FR" dirty="0" err="1"/>
              <a:t>activities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1124744"/>
            <a:ext cx="10657184" cy="5004784"/>
          </a:xfrm>
        </p:spPr>
        <p:txBody>
          <a:bodyPr>
            <a:normAutofit/>
          </a:bodyPr>
          <a:lstStyle/>
          <a:p>
            <a:r>
              <a:rPr lang="en-GB" b="1" dirty="0"/>
              <a:t>Paper on AI in electronic invoicing</a:t>
            </a:r>
          </a:p>
          <a:p>
            <a:endParaRPr lang="en-GB" b="1" dirty="0"/>
          </a:p>
          <a:p>
            <a:r>
              <a:rPr lang="en-GB" b="1" dirty="0"/>
              <a:t>Proposed structure of the report :</a:t>
            </a:r>
            <a:endParaRPr lang="en-GB" dirty="0"/>
          </a:p>
          <a:p>
            <a:pPr lvl="2"/>
            <a:r>
              <a:rPr lang="en-GB" dirty="0"/>
              <a:t>Executive summary and context setting</a:t>
            </a:r>
          </a:p>
          <a:p>
            <a:pPr lvl="2"/>
            <a:r>
              <a:rPr lang="en-GB" dirty="0"/>
              <a:t>AI opportunity landscape in e-invoicing</a:t>
            </a:r>
          </a:p>
          <a:p>
            <a:pPr lvl="2"/>
            <a:r>
              <a:rPr lang="en-GB" dirty="0"/>
              <a:t>Member use cases (internal operations and client-facing solutions)</a:t>
            </a:r>
          </a:p>
          <a:p>
            <a:pPr lvl="2"/>
            <a:r>
              <a:rPr lang="en-GB" dirty="0"/>
              <a:t>Industry patterns and emerging trends</a:t>
            </a:r>
          </a:p>
          <a:p>
            <a:pPr lvl="2"/>
            <a:r>
              <a:rPr lang="en-GB" dirty="0"/>
              <a:t>Challenges, risks, and open questions</a:t>
            </a:r>
          </a:p>
          <a:p>
            <a:pPr lvl="2"/>
            <a:r>
              <a:rPr lang="en-GB" dirty="0"/>
              <a:t>Forward-looking perspectives on industry evolution</a:t>
            </a:r>
          </a:p>
          <a:p>
            <a:pPr lvl="2"/>
            <a:r>
              <a:rPr lang="en-GB" dirty="0"/>
              <a:t>Skills and work-related perspective</a:t>
            </a:r>
          </a:p>
          <a:p>
            <a:pPr lvl="2"/>
            <a:endParaRPr dirty="0"/>
          </a:p>
          <a:p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609600" y="585216"/>
            <a:ext cx="1097280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1219170"/>
            <a:r>
              <a:rPr lang="en-US" sz="3467" b="1" dirty="0">
                <a:solidFill>
                  <a:srgbClr val="FFFFFF"/>
                </a:solidFill>
                <a:latin typeface="Calibri" panose="020F0502020204030204"/>
              </a:rPr>
              <a:t>How Members Are Applying AI</a:t>
            </a:r>
            <a:endParaRPr lang="en-US" sz="34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ext 2"/>
          <p:cNvSpPr/>
          <p:nvPr/>
        </p:nvSpPr>
        <p:spPr>
          <a:xfrm>
            <a:off x="609600" y="1219200"/>
            <a:ext cx="1097280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1219170"/>
            <a:r>
              <a:rPr lang="en-US" sz="1600" i="1" dirty="0">
                <a:solidFill>
                  <a:srgbClr val="72D5D0"/>
                </a:solidFill>
                <a:latin typeface="Calibri" panose="020F0502020204030204"/>
              </a:rPr>
              <a:t>Examples, </a:t>
            </a:r>
            <a:r>
              <a:rPr lang="en-US" sz="1600" i="1" dirty="0" err="1">
                <a:solidFill>
                  <a:srgbClr val="72D5D0"/>
                </a:solidFill>
                <a:latin typeface="Calibri" panose="020F0502020204030204"/>
              </a:rPr>
              <a:t>organised</a:t>
            </a:r>
            <a:r>
              <a:rPr lang="en-US" sz="1600" i="1" dirty="0">
                <a:solidFill>
                  <a:srgbClr val="72D5D0"/>
                </a:solidFill>
                <a:latin typeface="Calibri" panose="020F0502020204030204"/>
              </a:rPr>
              <a:t> thematically, revealing industry-wide patterns, not a vendor catalogue</a:t>
            </a: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Shape 3"/>
          <p:cNvSpPr/>
          <p:nvPr/>
        </p:nvSpPr>
        <p:spPr>
          <a:xfrm>
            <a:off x="365760" y="1828800"/>
            <a:ext cx="3779520" cy="2011680"/>
          </a:xfrm>
          <a:prstGeom prst="rect">
            <a:avLst/>
          </a:prstGeom>
          <a:solidFill>
            <a:srgbClr val="0F2535"/>
          </a:solidFill>
          <a:ln w="6350">
            <a:solidFill>
              <a:srgbClr val="0B7A75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Shape 4"/>
          <p:cNvSpPr/>
          <p:nvPr/>
        </p:nvSpPr>
        <p:spPr>
          <a:xfrm>
            <a:off x="365760" y="1828800"/>
            <a:ext cx="3779520" cy="73152"/>
          </a:xfrm>
          <a:prstGeom prst="rect">
            <a:avLst/>
          </a:prstGeom>
          <a:solidFill>
            <a:srgbClr val="0B7A75"/>
          </a:solidFill>
          <a:ln/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ext 5"/>
          <p:cNvSpPr/>
          <p:nvPr/>
        </p:nvSpPr>
        <p:spPr>
          <a:xfrm>
            <a:off x="548640" y="201168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1219170"/>
            <a:r>
              <a:rPr lang="en-US" sz="2667" dirty="0">
                <a:solidFill>
                  <a:srgbClr val="000000"/>
                </a:solidFill>
                <a:latin typeface="Calibri" panose="020F0502020204030204"/>
              </a:rPr>
              <a:t>🔍</a:t>
            </a:r>
            <a:endParaRPr lang="en-US" sz="26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 6"/>
          <p:cNvSpPr/>
          <p:nvPr/>
        </p:nvSpPr>
        <p:spPr>
          <a:xfrm>
            <a:off x="548640" y="2621280"/>
            <a:ext cx="34137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1219170">
              <a:lnSpc>
                <a:spcPct val="120000"/>
              </a:lnSpc>
            </a:pPr>
            <a:r>
              <a:rPr lang="en-US" sz="1600" b="1" dirty="0">
                <a:solidFill>
                  <a:srgbClr val="FFFFFF"/>
                </a:solidFill>
                <a:latin typeface="Calibri" panose="020F0502020204030204"/>
              </a:rPr>
              <a:t>Intelligent Data Processing</a:t>
            </a: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Text 7"/>
          <p:cNvSpPr/>
          <p:nvPr/>
        </p:nvSpPr>
        <p:spPr>
          <a:xfrm>
            <a:off x="548640" y="3169920"/>
            <a:ext cx="34137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1219170">
              <a:lnSpc>
                <a:spcPct val="120000"/>
              </a:lnSpc>
            </a:pPr>
            <a:r>
              <a:rPr lang="en-US" sz="1333" dirty="0">
                <a:solidFill>
                  <a:srgbClr val="72D5D0"/>
                </a:solidFill>
                <a:latin typeface="Calibri" panose="020F0502020204030204"/>
              </a:rPr>
              <a:t>OCR, LLMs for unstructured data, format conversion</a:t>
            </a:r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4303776" y="1828800"/>
            <a:ext cx="3779520" cy="2011680"/>
          </a:xfrm>
          <a:prstGeom prst="rect">
            <a:avLst/>
          </a:prstGeom>
          <a:solidFill>
            <a:srgbClr val="0A2030"/>
          </a:solidFill>
          <a:ln w="6350">
            <a:solidFill>
              <a:srgbClr val="0B7A75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4303776" y="1828800"/>
            <a:ext cx="3779520" cy="73152"/>
          </a:xfrm>
          <a:prstGeom prst="rect">
            <a:avLst/>
          </a:prstGeom>
          <a:solidFill>
            <a:srgbClr val="0B7A75"/>
          </a:solidFill>
          <a:ln/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4486656" y="201168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1219170"/>
            <a:r>
              <a:rPr lang="en-US" sz="2667" dirty="0">
                <a:solidFill>
                  <a:srgbClr val="000000"/>
                </a:solidFill>
                <a:latin typeface="Calibri" panose="020F0502020204030204"/>
              </a:rPr>
              <a:t>⚖️</a:t>
            </a:r>
            <a:endParaRPr lang="en-US" sz="26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4486656" y="2621280"/>
            <a:ext cx="34137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1219170">
              <a:lnSpc>
                <a:spcPct val="120000"/>
              </a:lnSpc>
            </a:pPr>
            <a:r>
              <a:rPr lang="en-US" sz="1600" b="1" dirty="0">
                <a:solidFill>
                  <a:srgbClr val="FFFFFF"/>
                </a:solidFill>
                <a:latin typeface="Calibri" panose="020F0502020204030204"/>
              </a:rPr>
              <a:t>Compliance &amp; Regulatory Intelligence</a:t>
            </a: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4486656" y="3169920"/>
            <a:ext cx="34137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1219170">
              <a:lnSpc>
                <a:spcPct val="120000"/>
              </a:lnSpc>
            </a:pPr>
            <a:r>
              <a:rPr lang="en-US" sz="1333" dirty="0">
                <a:solidFill>
                  <a:srgbClr val="72D5D0"/>
                </a:solidFill>
                <a:latin typeface="Calibri" panose="020F0502020204030204"/>
              </a:rPr>
              <a:t>Rule engines, mandate monitoring, real-time validation</a:t>
            </a:r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8241792" y="1828800"/>
            <a:ext cx="3779520" cy="2011680"/>
          </a:xfrm>
          <a:prstGeom prst="rect">
            <a:avLst/>
          </a:prstGeom>
          <a:solidFill>
            <a:srgbClr val="0F2535"/>
          </a:solidFill>
          <a:ln w="6350">
            <a:solidFill>
              <a:srgbClr val="0B7A75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8241792" y="1828800"/>
            <a:ext cx="3779520" cy="73152"/>
          </a:xfrm>
          <a:prstGeom prst="rect">
            <a:avLst/>
          </a:prstGeom>
          <a:solidFill>
            <a:srgbClr val="0B7A75"/>
          </a:solidFill>
          <a:ln/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8424672" y="201168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1219170"/>
            <a:r>
              <a:rPr lang="en-US" sz="2667" dirty="0">
                <a:solidFill>
                  <a:srgbClr val="000000"/>
                </a:solidFill>
                <a:latin typeface="Calibri" panose="020F0502020204030204"/>
              </a:rPr>
              <a:t>🛡️</a:t>
            </a:r>
            <a:endParaRPr lang="en-US" sz="26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8424672" y="2621280"/>
            <a:ext cx="34137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1219170">
              <a:lnSpc>
                <a:spcPct val="120000"/>
              </a:lnSpc>
            </a:pPr>
            <a:r>
              <a:rPr lang="en-US" sz="1600" b="1" dirty="0">
                <a:solidFill>
                  <a:srgbClr val="FFFFFF"/>
                </a:solidFill>
                <a:latin typeface="Calibri" panose="020F0502020204030204"/>
              </a:rPr>
              <a:t>Fraud Detection &amp; Risk Scoring</a:t>
            </a: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8424672" y="3169920"/>
            <a:ext cx="34137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1219170">
              <a:lnSpc>
                <a:spcPct val="120000"/>
              </a:lnSpc>
            </a:pPr>
            <a:r>
              <a:rPr lang="en-US" sz="1333" dirty="0">
                <a:solidFill>
                  <a:srgbClr val="72D5D0"/>
                </a:solidFill>
                <a:latin typeface="Calibri" panose="020F0502020204030204"/>
              </a:rPr>
              <a:t>Anomaly detection across transaction flows</a:t>
            </a:r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Shape 18"/>
          <p:cNvSpPr/>
          <p:nvPr/>
        </p:nvSpPr>
        <p:spPr>
          <a:xfrm>
            <a:off x="365760" y="4084320"/>
            <a:ext cx="3779520" cy="2011680"/>
          </a:xfrm>
          <a:prstGeom prst="rect">
            <a:avLst/>
          </a:prstGeom>
          <a:solidFill>
            <a:srgbClr val="0A2030"/>
          </a:solidFill>
          <a:ln w="6350">
            <a:solidFill>
              <a:srgbClr val="0B7A75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365760" y="4084320"/>
            <a:ext cx="3779520" cy="73152"/>
          </a:xfrm>
          <a:prstGeom prst="rect">
            <a:avLst/>
          </a:prstGeom>
          <a:solidFill>
            <a:srgbClr val="F4A261"/>
          </a:solidFill>
          <a:ln/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548640" y="426720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1219170"/>
            <a:r>
              <a:rPr lang="en-US" sz="2667" dirty="0">
                <a:solidFill>
                  <a:srgbClr val="000000"/>
                </a:solidFill>
                <a:latin typeface="Calibri" panose="020F0502020204030204"/>
              </a:rPr>
              <a:t>🔄</a:t>
            </a:r>
            <a:endParaRPr lang="en-US" sz="26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548640" y="4876800"/>
            <a:ext cx="34137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1219170">
              <a:lnSpc>
                <a:spcPct val="120000"/>
              </a:lnSpc>
            </a:pPr>
            <a:r>
              <a:rPr lang="en-US" sz="1600" b="1" dirty="0">
                <a:solidFill>
                  <a:srgbClr val="FFFFFF"/>
                </a:solidFill>
                <a:latin typeface="Calibri" panose="020F0502020204030204"/>
              </a:rPr>
              <a:t>Interoperability &amp; Format Translation</a:t>
            </a: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548640" y="5425440"/>
            <a:ext cx="34137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1219170">
              <a:lnSpc>
                <a:spcPct val="120000"/>
              </a:lnSpc>
            </a:pPr>
            <a:r>
              <a:rPr lang="en-US" sz="1333" dirty="0">
                <a:solidFill>
                  <a:srgbClr val="72D5D0"/>
                </a:solidFill>
                <a:latin typeface="Calibri" panose="020F0502020204030204"/>
              </a:rPr>
              <a:t>AI-driven mapping: UBL, CII, Peppol BIS, Factur-X</a:t>
            </a:r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Shape 23"/>
          <p:cNvSpPr/>
          <p:nvPr/>
        </p:nvSpPr>
        <p:spPr>
          <a:xfrm>
            <a:off x="4303776" y="4084320"/>
            <a:ext cx="3779520" cy="2011680"/>
          </a:xfrm>
          <a:prstGeom prst="rect">
            <a:avLst/>
          </a:prstGeom>
          <a:solidFill>
            <a:srgbClr val="0F2535"/>
          </a:solidFill>
          <a:ln w="6350">
            <a:solidFill>
              <a:srgbClr val="0B7A75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" name="Shape 24"/>
          <p:cNvSpPr/>
          <p:nvPr/>
        </p:nvSpPr>
        <p:spPr>
          <a:xfrm>
            <a:off x="4303776" y="4084320"/>
            <a:ext cx="3779520" cy="73152"/>
          </a:xfrm>
          <a:prstGeom prst="rect">
            <a:avLst/>
          </a:prstGeom>
          <a:solidFill>
            <a:srgbClr val="F4A261"/>
          </a:solidFill>
          <a:ln/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Text 25"/>
          <p:cNvSpPr/>
          <p:nvPr/>
        </p:nvSpPr>
        <p:spPr>
          <a:xfrm>
            <a:off x="4486656" y="426720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1219170"/>
            <a:r>
              <a:rPr lang="en-US" sz="2667" dirty="0">
                <a:solidFill>
                  <a:srgbClr val="000000"/>
                </a:solidFill>
                <a:latin typeface="Calibri" panose="020F0502020204030204"/>
              </a:rPr>
              <a:t>🤖</a:t>
            </a:r>
            <a:endParaRPr lang="en-US" sz="26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Text 26"/>
          <p:cNvSpPr/>
          <p:nvPr/>
        </p:nvSpPr>
        <p:spPr>
          <a:xfrm>
            <a:off x="4486656" y="4876800"/>
            <a:ext cx="34137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1219170">
              <a:lnSpc>
                <a:spcPct val="120000"/>
              </a:lnSpc>
            </a:pPr>
            <a:r>
              <a:rPr lang="en-US" sz="1600" b="1" dirty="0">
                <a:solidFill>
                  <a:srgbClr val="FFFFFF"/>
                </a:solidFill>
                <a:latin typeface="Calibri" panose="020F0502020204030204"/>
              </a:rPr>
              <a:t>Customer-Facing Automation</a:t>
            </a: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Text 27"/>
          <p:cNvSpPr/>
          <p:nvPr/>
        </p:nvSpPr>
        <p:spPr>
          <a:xfrm>
            <a:off x="4486656" y="5425440"/>
            <a:ext cx="34137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1219170">
              <a:lnSpc>
                <a:spcPct val="120000"/>
              </a:lnSpc>
            </a:pPr>
            <a:r>
              <a:rPr lang="en-US" sz="1333" dirty="0">
                <a:solidFill>
                  <a:srgbClr val="72D5D0"/>
                </a:solidFill>
                <a:latin typeface="Calibri" panose="020F0502020204030204"/>
              </a:rPr>
              <a:t>Copilots, chatbots, exception handling, onboarding</a:t>
            </a:r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" name="Shape 28"/>
          <p:cNvSpPr/>
          <p:nvPr/>
        </p:nvSpPr>
        <p:spPr>
          <a:xfrm>
            <a:off x="8241792" y="4084320"/>
            <a:ext cx="3779520" cy="2011680"/>
          </a:xfrm>
          <a:prstGeom prst="rect">
            <a:avLst/>
          </a:prstGeom>
          <a:solidFill>
            <a:srgbClr val="0A2030"/>
          </a:solidFill>
          <a:ln w="6350">
            <a:solidFill>
              <a:srgbClr val="0B7A75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" name="Shape 29"/>
          <p:cNvSpPr/>
          <p:nvPr/>
        </p:nvSpPr>
        <p:spPr>
          <a:xfrm>
            <a:off x="8241792" y="4084320"/>
            <a:ext cx="3779520" cy="73152"/>
          </a:xfrm>
          <a:prstGeom prst="rect">
            <a:avLst/>
          </a:prstGeom>
          <a:solidFill>
            <a:srgbClr val="F4A261"/>
          </a:solidFill>
          <a:ln/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Text 30"/>
          <p:cNvSpPr/>
          <p:nvPr/>
        </p:nvSpPr>
        <p:spPr>
          <a:xfrm>
            <a:off x="8424672" y="426720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1219170"/>
            <a:r>
              <a:rPr lang="en-US" sz="2667" dirty="0">
                <a:solidFill>
                  <a:srgbClr val="000000"/>
                </a:solidFill>
                <a:latin typeface="Calibri" panose="020F0502020204030204"/>
              </a:rPr>
              <a:t>📈</a:t>
            </a:r>
            <a:endParaRPr lang="en-US" sz="26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" name="Text 31"/>
          <p:cNvSpPr/>
          <p:nvPr/>
        </p:nvSpPr>
        <p:spPr>
          <a:xfrm>
            <a:off x="8424672" y="4876800"/>
            <a:ext cx="34137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1219170">
              <a:lnSpc>
                <a:spcPct val="120000"/>
              </a:lnSpc>
            </a:pPr>
            <a:r>
              <a:rPr lang="en-US" sz="1600" b="1" dirty="0">
                <a:solidFill>
                  <a:srgbClr val="FFFFFF"/>
                </a:solidFill>
                <a:latin typeface="Calibri" panose="020F0502020204030204"/>
              </a:rPr>
              <a:t>Predictive Analytics &amp; BI</a:t>
            </a: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4" name="Text 32"/>
          <p:cNvSpPr/>
          <p:nvPr/>
        </p:nvSpPr>
        <p:spPr>
          <a:xfrm>
            <a:off x="8424672" y="5425440"/>
            <a:ext cx="34137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1219170">
              <a:lnSpc>
                <a:spcPct val="120000"/>
              </a:lnSpc>
            </a:pPr>
            <a:r>
              <a:rPr lang="en-US" sz="1333" dirty="0">
                <a:solidFill>
                  <a:srgbClr val="72D5D0"/>
                </a:solidFill>
                <a:latin typeface="Calibri" panose="020F0502020204030204"/>
              </a:rPr>
              <a:t>Cash flow forecasting, supplier risk, working capital</a:t>
            </a:r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2DADCDE3-8989-E04A-55FE-B7F0028324B2}"/>
              </a:ext>
            </a:extLst>
          </p:cNvPr>
          <p:cNvSpPr txBox="1">
            <a:spLocks/>
          </p:cNvSpPr>
          <p:nvPr/>
        </p:nvSpPr>
        <p:spPr>
          <a:xfrm>
            <a:off x="551384" y="243668"/>
            <a:ext cx="11025092" cy="52231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4CAF88"/>
                </a:solidFill>
                <a:latin typeface="OpenSans"/>
                <a:ea typeface="+mj-ea"/>
                <a:cs typeface="Calibri" pitchFamily="34" charset="0"/>
              </a:defRPr>
            </a:lvl1pPr>
          </a:lstStyle>
          <a:p>
            <a:r>
              <a:rPr lang="en-US" dirty="0"/>
              <a:t>Member Use Cases – Examples of Themes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 March Meeting (In-Person, 60 min) – Draft, let’s finalize it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Opening &amp; February recap | 5 min </a:t>
            </a:r>
          </a:p>
          <a:p>
            <a:r>
              <a:rPr lang="en-US" dirty="0"/>
              <a:t>Member Content Sprint | 25 min </a:t>
            </a:r>
          </a:p>
          <a:p>
            <a:pPr lvl="1"/>
            <a:r>
              <a:rPr lang="en-US" dirty="0"/>
              <a:t>Members have to </a:t>
            </a:r>
            <a:r>
              <a:rPr lang="en-US" dirty="0" err="1"/>
              <a:t>to</a:t>
            </a:r>
            <a:r>
              <a:rPr lang="en-US" dirty="0"/>
              <a:t> come prepared with 2–3 examples on AI in e-Invoicing use cases each. In the room, map them to the six (or more) themes on a shared board, then spend 10 minutes as a group discussing patterns and gaps.</a:t>
            </a:r>
          </a:p>
          <a:p>
            <a:pPr lvl="1"/>
            <a:r>
              <a:rPr lang="en-US" dirty="0"/>
              <a:t>Which of these use cases are candidates for GENA member collaboration as part of the WG?</a:t>
            </a:r>
          </a:p>
          <a:p>
            <a:r>
              <a:rPr lang="en-US" dirty="0"/>
              <a:t>Methodology &amp; Capability Index | 10 min</a:t>
            </a:r>
          </a:p>
          <a:p>
            <a:pPr lvl="1"/>
            <a:r>
              <a:rPr lang="en-US" dirty="0"/>
              <a:t>A pragmatic discussion: how do we handle member coverage, and do we want an index? Decisions, not debate.</a:t>
            </a:r>
          </a:p>
          <a:p>
            <a:r>
              <a:rPr lang="en-US" dirty="0"/>
              <a:t>Closing &amp; assignments | 15 min</a:t>
            </a:r>
          </a:p>
          <a:p>
            <a:pPr lvl="1"/>
            <a:r>
              <a:rPr lang="en-US" dirty="0"/>
              <a:t>Who drafts what, publication timeline (internal vs. public), next meeting date.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4005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How </a:t>
            </a:r>
            <a:r>
              <a:rPr lang="fr-FR" dirty="0"/>
              <a:t>c</a:t>
            </a:r>
            <a:r>
              <a:rPr dirty="0"/>
              <a:t>an</a:t>
            </a:r>
            <a:r>
              <a:rPr lang="en-US" dirty="0"/>
              <a:t> you</a:t>
            </a:r>
            <a:r>
              <a:rPr dirty="0"/>
              <a:t> </a:t>
            </a:r>
            <a:r>
              <a:rPr lang="fr-FR" dirty="0" err="1"/>
              <a:t>contribute</a:t>
            </a:r>
            <a:r>
              <a:rPr lang="fr-FR" dirty="0"/>
              <a:t>?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Join the working group!</a:t>
            </a:r>
          </a:p>
          <a:p>
            <a:r>
              <a:rPr dirty="0"/>
              <a:t>Suggest ideas </a:t>
            </a:r>
            <a:r>
              <a:rPr lang="fr-FR" dirty="0"/>
              <a:t>to </a:t>
            </a:r>
            <a:r>
              <a:rPr lang="fr-FR" dirty="0" err="1"/>
              <a:t>our</a:t>
            </a:r>
            <a:r>
              <a:rPr lang="fr-FR" dirty="0"/>
              <a:t> chairs</a:t>
            </a:r>
            <a:endParaRPr dirty="0"/>
          </a:p>
          <a:p>
            <a:r>
              <a:rPr dirty="0"/>
              <a:t>Attend our upcoming workshop</a:t>
            </a:r>
            <a:r>
              <a:rPr lang="en-US" dirty="0"/>
              <a:t>: April 30, 9am </a:t>
            </a:r>
            <a:endParaRPr dirty="0"/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7CDE4DF2-82D2-4624-8216-D54407C20C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7499377"/>
              </p:ext>
            </p:extLst>
          </p:nvPr>
        </p:nvGraphicFramePr>
        <p:xfrm>
          <a:off x="2032000" y="3789040"/>
          <a:ext cx="8456488" cy="2349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A Green">
  <a:themeElements>
    <a:clrScheme name="Custom 19">
      <a:dk1>
        <a:sysClr val="windowText" lastClr="000000"/>
      </a:dk1>
      <a:lt1>
        <a:sysClr val="window" lastClr="FFFFFF"/>
      </a:lt1>
      <a:dk2>
        <a:srgbClr val="3C5B7D"/>
      </a:dk2>
      <a:lt2>
        <a:srgbClr val="E7E6E6"/>
      </a:lt2>
      <a:accent1>
        <a:srgbClr val="3C5B7D"/>
      </a:accent1>
      <a:accent2>
        <a:srgbClr val="4CAF88"/>
      </a:accent2>
      <a:accent3>
        <a:srgbClr val="3C5B7D"/>
      </a:accent3>
      <a:accent4>
        <a:srgbClr val="3C5B7D"/>
      </a:accent4>
      <a:accent5>
        <a:srgbClr val="4CAF88"/>
      </a:accent5>
      <a:accent6>
        <a:srgbClr val="3C5B7D"/>
      </a:accent6>
      <a:hlink>
        <a:srgbClr val="4CAF88"/>
      </a:hlink>
      <a:folHlink>
        <a:srgbClr val="BFBFBF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NA AGM.potx" id="{4DD81C6D-7700-435D-A643-CA1F0742993A}" vid="{45C20059-9D28-4504-ADB4-F90290E911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4BF0586ECCCA498C58C04EA7F76ABF" ma:contentTypeVersion="12" ma:contentTypeDescription="Crée un document." ma:contentTypeScope="" ma:versionID="c0e4599877394433deee8f99396a5968">
  <xsd:schema xmlns:xsd="http://www.w3.org/2001/XMLSchema" xmlns:xs="http://www.w3.org/2001/XMLSchema" xmlns:p="http://schemas.microsoft.com/office/2006/metadata/properties" xmlns:ns2="6a4ee38c-a306-4c5d-9f25-8d8a9cf3e4cb" xmlns:ns3="10a3df9b-7743-4eba-a96a-d694847eab11" targetNamespace="http://schemas.microsoft.com/office/2006/metadata/properties" ma:root="true" ma:fieldsID="af1f7f446a5556a53a88dcface400812" ns2:_="" ns3:_="">
    <xsd:import namespace="6a4ee38c-a306-4c5d-9f25-8d8a9cf3e4cb"/>
    <xsd:import namespace="10a3df9b-7743-4eba-a96a-d694847eab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4ee38c-a306-4c5d-9f25-8d8a9cf3e4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e520bd2a-58a0-44af-b75a-9a45a9c1ee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a3df9b-7743-4eba-a96a-d694847eab1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0bf20f49-adf9-44f2-9c52-e53942e823f5}" ma:internalName="TaxCatchAll" ma:showField="CatchAllData" ma:web="10a3df9b-7743-4eba-a96a-d694847eab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0a3df9b-7743-4eba-a96a-d694847eab11" xsi:nil="true"/>
    <lcf76f155ced4ddcb4097134ff3c332f xmlns="6a4ee38c-a306-4c5d-9f25-8d8a9cf3e4c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D964FC2-8348-4108-8C5E-B71D51DC9C8C}"/>
</file>

<file path=customXml/itemProps2.xml><?xml version="1.0" encoding="utf-8"?>
<ds:datastoreItem xmlns:ds="http://schemas.openxmlformats.org/officeDocument/2006/customXml" ds:itemID="{576BE60A-4F58-4292-8D58-9F16297F503F}"/>
</file>

<file path=customXml/itemProps3.xml><?xml version="1.0" encoding="utf-8"?>
<ds:datastoreItem xmlns:ds="http://schemas.openxmlformats.org/officeDocument/2006/customXml" ds:itemID="{072B5F14-70C0-4A5F-8518-C7A2A61418FD}"/>
</file>

<file path=docProps/app.xml><?xml version="1.0" encoding="utf-8"?>
<Properties xmlns="http://schemas.openxmlformats.org/officeDocument/2006/extended-properties" xmlns:vt="http://schemas.openxmlformats.org/officeDocument/2006/docPropsVTypes">
  <Template>GENA AGM 2023</Template>
  <TotalTime>137</TotalTime>
  <Words>661</Words>
  <Application>Microsoft Office PowerPoint</Application>
  <PresentationFormat>Widescreen</PresentationFormat>
  <Paragraphs>79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Aptos</vt:lpstr>
      <vt:lpstr>Arial</vt:lpstr>
      <vt:lpstr>Calibri</vt:lpstr>
      <vt:lpstr>Gill Sans MT</vt:lpstr>
      <vt:lpstr>OpenSans</vt:lpstr>
      <vt:lpstr>Wingdings</vt:lpstr>
      <vt:lpstr>Wingdings 3</vt:lpstr>
      <vt:lpstr>GENA Green</vt:lpstr>
      <vt:lpstr>Innovation Working Group – Activity Report</vt:lpstr>
      <vt:lpstr>About the Working Group</vt:lpstr>
      <vt:lpstr>About the Working Group</vt:lpstr>
      <vt:lpstr>Recent Survey Snapshot</vt:lpstr>
      <vt:lpstr>Objectives for 2026 &amp; main activities</vt:lpstr>
      <vt:lpstr>PowerPoint Presentation</vt:lpstr>
      <vt:lpstr>Agenda March Meeting (In-Person, 60 min) – Draft, let’s finalize it</vt:lpstr>
      <vt:lpstr>How can you contribute?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 Gilis</dc:creator>
  <cp:lastModifiedBy>Alex Pavel</cp:lastModifiedBy>
  <cp:revision>15</cp:revision>
  <cp:lastPrinted>2011-11-25T13:16:22Z</cp:lastPrinted>
  <dcterms:created xsi:type="dcterms:W3CDTF">2023-11-29T07:57:21Z</dcterms:created>
  <dcterms:modified xsi:type="dcterms:W3CDTF">2026-03-25T16:06:57Z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0x010100C74BF0586ECCCA498C58C04EA7F76ABF</vt:lpwstr>
  </property>
</Properties>
</file>