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60" r:id="rId5"/>
    <p:sldId id="262" r:id="rId6"/>
    <p:sldId id="263" r:id="rId7"/>
  </p:sldIdLst>
  <p:sldSz cx="12192000" cy="6858000"/>
  <p:notesSz cx="6805613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F88"/>
    <a:srgbClr val="E8A600"/>
    <a:srgbClr val="228B22"/>
    <a:srgbClr val="3C5B7D"/>
    <a:srgbClr val="3D932C"/>
    <a:srgbClr val="FFAB40"/>
    <a:srgbClr val="FFFFFF"/>
    <a:srgbClr val="AB40FF"/>
    <a:srgbClr val="8C3B5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F62B0F-F448-485E-8662-F584B7F2D972}" v="15" dt="2026-03-09T12:42:43.1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>
      <p:cViewPr varScale="1">
        <p:scale>
          <a:sx n="55" d="100"/>
          <a:sy n="55" d="100"/>
        </p:scale>
        <p:origin x="908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9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Schuller" userId="9ee7ca8b00e707a6" providerId="LiveId" clId="{6BCB7A6D-AAA9-4DDF-91C0-DC327E3A53A7}"/>
    <pc:docChg chg="undo custSel modSld">
      <pc:chgData name="Patrick Schuller" userId="9ee7ca8b00e707a6" providerId="LiveId" clId="{6BCB7A6D-AAA9-4DDF-91C0-DC327E3A53A7}" dt="2026-03-09T12:42:43.173" v="824" actId="108"/>
      <pc:docMkLst>
        <pc:docMk/>
      </pc:docMkLst>
      <pc:sldChg chg="modSp mod">
        <pc:chgData name="Patrick Schuller" userId="9ee7ca8b00e707a6" providerId="LiveId" clId="{6BCB7A6D-AAA9-4DDF-91C0-DC327E3A53A7}" dt="2026-03-06T14:11:58.348" v="29" actId="20577"/>
        <pc:sldMkLst>
          <pc:docMk/>
          <pc:sldMk cId="0" sldId="256"/>
        </pc:sldMkLst>
        <pc:spChg chg="mod">
          <ac:chgData name="Patrick Schuller" userId="9ee7ca8b00e707a6" providerId="LiveId" clId="{6BCB7A6D-AAA9-4DDF-91C0-DC327E3A53A7}" dt="2026-03-06T14:11:46.407" v="17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Patrick Schuller" userId="9ee7ca8b00e707a6" providerId="LiveId" clId="{6BCB7A6D-AAA9-4DDF-91C0-DC327E3A53A7}" dt="2026-03-06T14:11:58.348" v="2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Patrick Schuller" userId="9ee7ca8b00e707a6" providerId="LiveId" clId="{6BCB7A6D-AAA9-4DDF-91C0-DC327E3A53A7}" dt="2026-03-08T12:17:38.457" v="707" actId="403"/>
        <pc:sldMkLst>
          <pc:docMk/>
          <pc:sldMk cId="0" sldId="257"/>
        </pc:sldMkLst>
        <pc:spChg chg="mod">
          <ac:chgData name="Patrick Schuller" userId="9ee7ca8b00e707a6" providerId="LiveId" clId="{6BCB7A6D-AAA9-4DDF-91C0-DC327E3A53A7}" dt="2026-03-08T12:17:38.457" v="707" actId="403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Patrick Schuller" userId="9ee7ca8b00e707a6" providerId="LiveId" clId="{6BCB7A6D-AAA9-4DDF-91C0-DC327E3A53A7}" dt="2026-03-08T12:17:00.967" v="699" actId="20577"/>
        <pc:sldMkLst>
          <pc:docMk/>
          <pc:sldMk cId="0" sldId="258"/>
        </pc:sldMkLst>
        <pc:spChg chg="mod">
          <ac:chgData name="Patrick Schuller" userId="9ee7ca8b00e707a6" providerId="LiveId" clId="{6BCB7A6D-AAA9-4DDF-91C0-DC327E3A53A7}" dt="2026-03-08T12:17:00.967" v="69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Patrick Schuller" userId="9ee7ca8b00e707a6" providerId="LiveId" clId="{6BCB7A6D-AAA9-4DDF-91C0-DC327E3A53A7}" dt="2026-03-08T12:16:40.214" v="698" actId="20577"/>
        <pc:sldMkLst>
          <pc:docMk/>
          <pc:sldMk cId="0" sldId="260"/>
        </pc:sldMkLst>
        <pc:spChg chg="mod">
          <ac:chgData name="Patrick Schuller" userId="9ee7ca8b00e707a6" providerId="LiveId" clId="{6BCB7A6D-AAA9-4DDF-91C0-DC327E3A53A7}" dt="2026-03-08T12:16:40.214" v="698" actId="20577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Patrick Schuller" userId="9ee7ca8b00e707a6" providerId="LiveId" clId="{6BCB7A6D-AAA9-4DDF-91C0-DC327E3A53A7}" dt="2026-03-06T14:33:46.263" v="684" actId="20577"/>
        <pc:sldMkLst>
          <pc:docMk/>
          <pc:sldMk cId="0" sldId="262"/>
        </pc:sldMkLst>
        <pc:spChg chg="mod">
          <ac:chgData name="Patrick Schuller" userId="9ee7ca8b00e707a6" providerId="LiveId" clId="{6BCB7A6D-AAA9-4DDF-91C0-DC327E3A53A7}" dt="2026-03-06T14:33:46.263" v="684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Patrick Schuller" userId="9ee7ca8b00e707a6" providerId="LiveId" clId="{6BCB7A6D-AAA9-4DDF-91C0-DC327E3A53A7}" dt="2026-03-09T12:42:43.173" v="824" actId="108"/>
        <pc:sldMkLst>
          <pc:docMk/>
          <pc:sldMk cId="0" sldId="263"/>
        </pc:sldMkLst>
        <pc:spChg chg="mod">
          <ac:chgData name="Patrick Schuller" userId="9ee7ca8b00e707a6" providerId="LiveId" clId="{6BCB7A6D-AAA9-4DDF-91C0-DC327E3A53A7}" dt="2026-03-06T14:31:03.209" v="672" actId="20577"/>
          <ac:spMkLst>
            <pc:docMk/>
            <pc:sldMk cId="0" sldId="263"/>
            <ac:spMk id="3" creationId="{00000000-0000-0000-0000-000000000000}"/>
          </ac:spMkLst>
        </pc:spChg>
        <pc:graphicFrameChg chg="mod modGraphic">
          <ac:chgData name="Patrick Schuller" userId="9ee7ca8b00e707a6" providerId="LiveId" clId="{6BCB7A6D-AAA9-4DDF-91C0-DC327E3A53A7}" dt="2026-03-09T12:42:43.173" v="824" actId="108"/>
          <ac:graphicFrameMkLst>
            <pc:docMk/>
            <pc:sldMk cId="0" sldId="263"/>
            <ac:graphicFrameMk id="6" creationId="{7CDE4DF2-82D2-4624-8216-D54407C20CA5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hyperlink" Target="mailto:Ahti.allikas@gep.com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Ahti.allikas@gep.com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06B20F-C7AE-4ABE-BDAA-9C56F1AFABA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D14BF-530B-43B2-B005-42DB93D2DCF5}">
      <dgm:prSet phldrT="[Texte]" custT="1"/>
      <dgm:spPr/>
      <dgm:t>
        <a:bodyPr/>
        <a:lstStyle/>
        <a:p>
          <a:r>
            <a:rPr lang="fr-FR" sz="3200" dirty="0">
              <a:solidFill>
                <a:srgbClr val="FFC000"/>
              </a:solidFill>
            </a:rPr>
            <a:t>Chair </a:t>
          </a:r>
          <a:r>
            <a:rPr lang="fr-FR" sz="3500" dirty="0">
              <a:solidFill>
                <a:srgbClr val="FFC000"/>
              </a:solidFill>
            </a:rPr>
            <a:t> </a:t>
          </a:r>
        </a:p>
        <a:p>
          <a:r>
            <a:rPr lang="fr-FR" sz="2400" dirty="0">
              <a:solidFill>
                <a:srgbClr val="FFC000"/>
              </a:solidFill>
            </a:rPr>
            <a:t>Michel Gilis</a:t>
          </a:r>
        </a:p>
        <a:p>
          <a:r>
            <a:rPr lang="en-US" sz="1800" dirty="0">
              <a:solidFill>
                <a:srgbClr val="FFC000"/>
              </a:solidFill>
            </a:rPr>
            <a:t>mgilis@axway.com</a:t>
          </a:r>
        </a:p>
      </dgm:t>
    </dgm:pt>
    <dgm:pt modelId="{395124D7-B8FA-45EF-BF96-B584F595E331}" type="parTrans" cxnId="{F6614C27-59E5-4FC6-83E3-E67A96A267B7}">
      <dgm:prSet/>
      <dgm:spPr/>
      <dgm:t>
        <a:bodyPr/>
        <a:lstStyle/>
        <a:p>
          <a:endParaRPr lang="en-US"/>
        </a:p>
      </dgm:t>
    </dgm:pt>
    <dgm:pt modelId="{00AD03E6-C4F6-4D02-B52B-67DA8E166E47}" type="sibTrans" cxnId="{F6614C27-59E5-4FC6-83E3-E67A96A267B7}">
      <dgm:prSet/>
      <dgm:spPr/>
      <dgm:t>
        <a:bodyPr/>
        <a:lstStyle/>
        <a:p>
          <a:endParaRPr lang="en-US"/>
        </a:p>
      </dgm:t>
    </dgm:pt>
    <dgm:pt modelId="{49128A62-6A7D-42A5-A482-E8EDB94C1256}">
      <dgm:prSet phldrT="[Texte]" custT="1"/>
      <dgm:spPr/>
      <dgm:t>
        <a:bodyPr/>
        <a:lstStyle/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</a:t>
          </a: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Ahti Allikas</a:t>
          </a:r>
          <a:endParaRPr lang="fr-FR" sz="32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Ahti.allikas@gep.com</a:t>
          </a:r>
          <a:endParaRPr lang="en-US" sz="18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gm:t>
    </dgm:pt>
    <dgm:pt modelId="{F0A8740B-686D-4D9A-AE9D-899D278B70DB}" type="parTrans" cxnId="{DE34A04A-4847-4358-82F6-74013A68E0B8}">
      <dgm:prSet/>
      <dgm:spPr/>
      <dgm:t>
        <a:bodyPr/>
        <a:lstStyle/>
        <a:p>
          <a:endParaRPr lang="en-US"/>
        </a:p>
      </dgm:t>
    </dgm:pt>
    <dgm:pt modelId="{7E6C0D6C-E2F7-4105-8C2E-F378BF0DA32D}" type="sibTrans" cxnId="{DE34A04A-4847-4358-82F6-74013A68E0B8}">
      <dgm:prSet/>
      <dgm:spPr/>
      <dgm:t>
        <a:bodyPr/>
        <a:lstStyle/>
        <a:p>
          <a:endParaRPr lang="en-US"/>
        </a:p>
      </dgm:t>
    </dgm:pt>
    <dgm:pt modelId="{E229DE4F-6B8C-4938-844F-112DC068C480}" type="pres">
      <dgm:prSet presAssocID="{C006B20F-C7AE-4ABE-BDAA-9C56F1AFAB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9C7B07A-F243-4473-97C8-818F0DF0370C}" type="pres">
      <dgm:prSet presAssocID="{B91D14BF-530B-43B2-B005-42DB93D2DCF5}" presName="hierRoot1" presStyleCnt="0"/>
      <dgm:spPr/>
    </dgm:pt>
    <dgm:pt modelId="{6E6CAE57-8F9F-4CEC-B944-42D940E69FBB}" type="pres">
      <dgm:prSet presAssocID="{B91D14BF-530B-43B2-B005-42DB93D2DCF5}" presName="composite" presStyleCnt="0"/>
      <dgm:spPr/>
    </dgm:pt>
    <dgm:pt modelId="{98D23D58-22AC-4A34-829F-AC877123B7E2}" type="pres">
      <dgm:prSet presAssocID="{B91D14BF-530B-43B2-B005-42DB93D2DCF5}" presName="image" presStyleLbl="node0" presStyleIdx="0" presStyleCnt="2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089F3EBB-2B1A-4FD7-A5D4-4B55753E6FB1}" type="pres">
      <dgm:prSet presAssocID="{B91D14BF-530B-43B2-B005-42DB93D2DCF5}" presName="text" presStyleLbl="revTx" presStyleIdx="0" presStyleCnt="2">
        <dgm:presLayoutVars>
          <dgm:chPref val="3"/>
        </dgm:presLayoutVars>
      </dgm:prSet>
      <dgm:spPr/>
    </dgm:pt>
    <dgm:pt modelId="{F5C6351E-A263-4953-9D2B-F76743822915}" type="pres">
      <dgm:prSet presAssocID="{B91D14BF-530B-43B2-B005-42DB93D2DCF5}" presName="hierChild2" presStyleCnt="0"/>
      <dgm:spPr/>
    </dgm:pt>
    <dgm:pt modelId="{24381372-16E6-4757-ADD7-26527B883F79}" type="pres">
      <dgm:prSet presAssocID="{49128A62-6A7D-42A5-A482-E8EDB94C1256}" presName="hierRoot1" presStyleCnt="0"/>
      <dgm:spPr/>
    </dgm:pt>
    <dgm:pt modelId="{AFA0C041-31AD-46FE-BDE6-7A37B69533C8}" type="pres">
      <dgm:prSet presAssocID="{49128A62-6A7D-42A5-A482-E8EDB94C1256}" presName="composite" presStyleCnt="0"/>
      <dgm:spPr/>
    </dgm:pt>
    <dgm:pt modelId="{9B6B0B17-C0F4-4A08-B61E-863EBC41C05F}" type="pres">
      <dgm:prSet presAssocID="{49128A62-6A7D-42A5-A482-E8EDB94C1256}" presName="image" presStyleLbl="node0" presStyleIdx="1" presStyleCnt="2"/>
      <dgm:spPr>
        <a:blipFill>
          <a:blip xmlns:r="http://schemas.openxmlformats.org/officeDocument/2006/relationships" r:embed="rId3"/>
          <a:srcRect/>
          <a:stretch>
            <a:fillRect/>
          </a:stretch>
        </a:blipFill>
      </dgm:spPr>
    </dgm:pt>
    <dgm:pt modelId="{62CCE007-9613-42C3-AC5D-5FD32003E16E}" type="pres">
      <dgm:prSet presAssocID="{49128A62-6A7D-42A5-A482-E8EDB94C1256}" presName="text" presStyleLbl="revTx" presStyleIdx="1" presStyleCnt="2">
        <dgm:presLayoutVars>
          <dgm:chPref val="3"/>
        </dgm:presLayoutVars>
      </dgm:prSet>
      <dgm:spPr/>
    </dgm:pt>
    <dgm:pt modelId="{97535B00-F90F-498E-AA9D-735185FE4592}" type="pres">
      <dgm:prSet presAssocID="{49128A62-6A7D-42A5-A482-E8EDB94C1256}" presName="hierChild2" presStyleCnt="0"/>
      <dgm:spPr/>
    </dgm:pt>
  </dgm:ptLst>
  <dgm:cxnLst>
    <dgm:cxn modelId="{F6614C27-59E5-4FC6-83E3-E67A96A267B7}" srcId="{C006B20F-C7AE-4ABE-BDAA-9C56F1AFABA5}" destId="{B91D14BF-530B-43B2-B005-42DB93D2DCF5}" srcOrd="0" destOrd="0" parTransId="{395124D7-B8FA-45EF-BF96-B584F595E331}" sibTransId="{00AD03E6-C4F6-4D02-B52B-67DA8E166E47}"/>
    <dgm:cxn modelId="{DE34A04A-4847-4358-82F6-74013A68E0B8}" srcId="{C006B20F-C7AE-4ABE-BDAA-9C56F1AFABA5}" destId="{49128A62-6A7D-42A5-A482-E8EDB94C1256}" srcOrd="1" destOrd="0" parTransId="{F0A8740B-686D-4D9A-AE9D-899D278B70DB}" sibTransId="{7E6C0D6C-E2F7-4105-8C2E-F378BF0DA32D}"/>
    <dgm:cxn modelId="{D967608C-EB31-43DA-8E4A-B2C2CD3ED5FC}" type="presOf" srcId="{C006B20F-C7AE-4ABE-BDAA-9C56F1AFABA5}" destId="{E229DE4F-6B8C-4938-844F-112DC068C480}" srcOrd="0" destOrd="0" presId="urn:microsoft.com/office/officeart/2009/layout/CirclePictureHierarchy"/>
    <dgm:cxn modelId="{467082CF-0E17-404D-97F7-978A9032D105}" type="presOf" srcId="{B91D14BF-530B-43B2-B005-42DB93D2DCF5}" destId="{089F3EBB-2B1A-4FD7-A5D4-4B55753E6FB1}" srcOrd="0" destOrd="0" presId="urn:microsoft.com/office/officeart/2009/layout/CirclePictureHierarchy"/>
    <dgm:cxn modelId="{A7EA38F2-A59D-4A3B-B5D3-23AAB1716616}" type="presOf" srcId="{49128A62-6A7D-42A5-A482-E8EDB94C1256}" destId="{62CCE007-9613-42C3-AC5D-5FD32003E16E}" srcOrd="0" destOrd="0" presId="urn:microsoft.com/office/officeart/2009/layout/CirclePictureHierarchy"/>
    <dgm:cxn modelId="{08F2D977-08C8-41D1-835E-4B6805684BF9}" type="presParOf" srcId="{E229DE4F-6B8C-4938-844F-112DC068C480}" destId="{99C7B07A-F243-4473-97C8-818F0DF0370C}" srcOrd="0" destOrd="0" presId="urn:microsoft.com/office/officeart/2009/layout/CirclePictureHierarchy"/>
    <dgm:cxn modelId="{18A1D141-2803-43B6-9C59-EA780878A4B5}" type="presParOf" srcId="{99C7B07A-F243-4473-97C8-818F0DF0370C}" destId="{6E6CAE57-8F9F-4CEC-B944-42D940E69FBB}" srcOrd="0" destOrd="0" presId="urn:microsoft.com/office/officeart/2009/layout/CirclePictureHierarchy"/>
    <dgm:cxn modelId="{F5A3D4C6-1A23-45D7-857E-80DD4DA3FC99}" type="presParOf" srcId="{6E6CAE57-8F9F-4CEC-B944-42D940E69FBB}" destId="{98D23D58-22AC-4A34-829F-AC877123B7E2}" srcOrd="0" destOrd="0" presId="urn:microsoft.com/office/officeart/2009/layout/CirclePictureHierarchy"/>
    <dgm:cxn modelId="{D9DCF4F1-D8C5-42C5-8D95-85D0DFC809BA}" type="presParOf" srcId="{6E6CAE57-8F9F-4CEC-B944-42D940E69FBB}" destId="{089F3EBB-2B1A-4FD7-A5D4-4B55753E6FB1}" srcOrd="1" destOrd="0" presId="urn:microsoft.com/office/officeart/2009/layout/CirclePictureHierarchy"/>
    <dgm:cxn modelId="{F83BAE09-2543-4B17-AE28-0616F88C3D15}" type="presParOf" srcId="{99C7B07A-F243-4473-97C8-818F0DF0370C}" destId="{F5C6351E-A263-4953-9D2B-F76743822915}" srcOrd="1" destOrd="0" presId="urn:microsoft.com/office/officeart/2009/layout/CirclePictureHierarchy"/>
    <dgm:cxn modelId="{4A14CADF-FF1F-44FB-9116-6509E744DA69}" type="presParOf" srcId="{E229DE4F-6B8C-4938-844F-112DC068C480}" destId="{24381372-16E6-4757-ADD7-26527B883F79}" srcOrd="1" destOrd="0" presId="urn:microsoft.com/office/officeart/2009/layout/CirclePictureHierarchy"/>
    <dgm:cxn modelId="{4D966CF3-2C97-447F-818E-082FCC6CD705}" type="presParOf" srcId="{24381372-16E6-4757-ADD7-26527B883F79}" destId="{AFA0C041-31AD-46FE-BDE6-7A37B69533C8}" srcOrd="0" destOrd="0" presId="urn:microsoft.com/office/officeart/2009/layout/CirclePictureHierarchy"/>
    <dgm:cxn modelId="{73F19375-7E2D-43FB-9C50-84845729A071}" type="presParOf" srcId="{AFA0C041-31AD-46FE-BDE6-7A37B69533C8}" destId="{9B6B0B17-C0F4-4A08-B61E-863EBC41C05F}" srcOrd="0" destOrd="0" presId="urn:microsoft.com/office/officeart/2009/layout/CirclePictureHierarchy"/>
    <dgm:cxn modelId="{68852AEE-D81A-48C1-9059-99D8E0E9BEDF}" type="presParOf" srcId="{AFA0C041-31AD-46FE-BDE6-7A37B69533C8}" destId="{62CCE007-9613-42C3-AC5D-5FD32003E16E}" srcOrd="1" destOrd="0" presId="urn:microsoft.com/office/officeart/2009/layout/CirclePictureHierarchy"/>
    <dgm:cxn modelId="{D2ADCF53-F7E9-4277-B678-D5D4DBC08E44}" type="presParOf" srcId="{24381372-16E6-4757-ADD7-26527B883F79}" destId="{97535B00-F90F-498E-AA9D-735185FE459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23D58-22AC-4A34-829F-AC877123B7E2}">
      <dsp:nvSpPr>
        <dsp:cNvPr id="0" name=""/>
        <dsp:cNvSpPr/>
      </dsp:nvSpPr>
      <dsp:spPr>
        <a:xfrm>
          <a:off x="1032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F3EBB-2B1A-4FD7-A5D4-4B55753E6FB1}">
      <dsp:nvSpPr>
        <dsp:cNvPr id="0" name=""/>
        <dsp:cNvSpPr/>
      </dsp:nvSpPr>
      <dsp:spPr>
        <a:xfrm>
          <a:off x="1611398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C000"/>
              </a:solidFill>
            </a:rPr>
            <a:t>Chair </a:t>
          </a:r>
          <a:r>
            <a:rPr lang="fr-FR" sz="3500" kern="1200" dirty="0">
              <a:solidFill>
                <a:srgbClr val="FFC000"/>
              </a:solidFill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C000"/>
              </a:solidFill>
            </a:rPr>
            <a:t>Michel Gilis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</a:rPr>
            <a:t>mgilis@axway.com</a:t>
          </a:r>
        </a:p>
      </dsp:txBody>
      <dsp:txXfrm>
        <a:off x="1611398" y="367450"/>
        <a:ext cx="2415549" cy="1610366"/>
      </dsp:txXfrm>
    </dsp:sp>
    <dsp:sp modelId="{9B6B0B17-C0F4-4A08-B61E-863EBC41C05F}">
      <dsp:nvSpPr>
        <dsp:cNvPr id="0" name=""/>
        <dsp:cNvSpPr/>
      </dsp:nvSpPr>
      <dsp:spPr>
        <a:xfrm>
          <a:off x="4429539" y="371476"/>
          <a:ext cx="1610366" cy="1610366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CE007-9613-42C3-AC5D-5FD32003E16E}">
      <dsp:nvSpPr>
        <dsp:cNvPr id="0" name=""/>
        <dsp:cNvSpPr/>
      </dsp:nvSpPr>
      <dsp:spPr>
        <a:xfrm>
          <a:off x="6039906" y="367450"/>
          <a:ext cx="2415549" cy="1610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0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Vice-chair</a:t>
          </a: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>
              <a:solidFill>
                <a:srgbClr val="FFC000"/>
              </a:solidFill>
              <a:latin typeface="Gill Sans MT"/>
              <a:ea typeface="+mn-ea"/>
              <a:cs typeface="+mn-cs"/>
            </a:rPr>
            <a:t>Ahti Allikas</a:t>
          </a:r>
          <a:endParaRPr lang="fr-FR" sz="32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FFC000"/>
              </a:solidFill>
              <a:latin typeface="Gill Sans MT"/>
              <a:ea typeface="+mn-ea"/>
              <a:cs typeface="+mn-cs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Ahti.allikas@gep.com</a:t>
          </a:r>
          <a:endParaRPr lang="en-US" sz="18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>
            <a:solidFill>
              <a:srgbClr val="FFC000"/>
            </a:solidFill>
            <a:latin typeface="Gill Sans MT"/>
            <a:ea typeface="+mn-ea"/>
            <a:cs typeface="+mn-cs"/>
          </a:endParaRPr>
        </a:p>
      </dsp:txBody>
      <dsp:txXfrm>
        <a:off x="6039906" y="367450"/>
        <a:ext cx="2415549" cy="16103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772F6-270A-44E6-B342-EC8EE41D9908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8D1EC-580D-41AA-8ECD-36003A4B937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094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300"/>
            </a:lvl1pPr>
          </a:lstStyle>
          <a:p>
            <a:fld id="{D622C7AC-C93F-4C56-9A9E-E357A6C5FB5A}" type="datetimeFigureOut">
              <a:rPr lang="en-US" smtClean="0"/>
              <a:t>3/9/2026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696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300"/>
            </a:lvl1pPr>
          </a:lstStyle>
          <a:p>
            <a:fld id="{567294A0-8001-4AAF-94E5-3DDC4A9745A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48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chemeClr val="accent1">
                <a:lumMod val="95000"/>
                <a:lumOff val="5000"/>
              </a:schemeClr>
            </a:gs>
            <a:gs pos="29000">
              <a:schemeClr val="accent1">
                <a:lumMod val="60000"/>
              </a:schemeClr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600" y="3806552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rgbClr val="4CAF88"/>
                </a:solidFill>
                <a:latin typeface="OpenSan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E8A600"/>
                </a:solidFill>
                <a:latin typeface="OpenSans"/>
                <a:ea typeface="+mj-ea"/>
                <a:cs typeface="Calibri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3" name="Rectangle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Rectangle 21"/>
          <p:cNvSpPr/>
          <p:nvPr/>
        </p:nvSpPr>
        <p:spPr>
          <a:xfrm>
            <a:off x="1206500" y="3648075"/>
            <a:ext cx="64964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32" name="Rectangle 31"/>
          <p:cNvSpPr/>
          <p:nvPr/>
        </p:nvSpPr>
        <p:spPr>
          <a:xfrm>
            <a:off x="1206500" y="5048250"/>
            <a:ext cx="64964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352D8A96-6F62-080B-052F-7001E78D38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56" y="824313"/>
            <a:ext cx="7066159" cy="1803949"/>
          </a:xfrm>
          <a:prstGeom prst="rect">
            <a:avLst/>
          </a:prstGeom>
        </p:spPr>
      </p:pic>
      <p:pic>
        <p:nvPicPr>
          <p:cNvPr id="5" name="Picture 4" descr="A blue planet with colorful lines and dots&#10;&#10;Description automatically generated">
            <a:extLst>
              <a:ext uri="{FF2B5EF4-FFF2-40B4-BE49-F238E27FC236}">
                <a16:creationId xmlns:a16="http://schemas.microsoft.com/office/drawing/2014/main" id="{5ACDBF91-BD98-63EE-4CA5-CEB8E26E2C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2" y="1700807"/>
            <a:ext cx="5528749" cy="51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1459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5860D71C-67F4-9CE6-4278-9C9F79007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24744"/>
            <a:ext cx="518457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07251D39-3B62-EEBB-2C80-7CC2BC1A283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08" y="1119245"/>
            <a:ext cx="5328592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30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629539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297F2D40-1F49-409B-ADB9-B6D2B79A00C0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8" name="Date Placeholder 13"/>
          <p:cNvSpPr txBox="1">
            <a:spLocks/>
          </p:cNvSpPr>
          <p:nvPr userDrawn="1"/>
        </p:nvSpPr>
        <p:spPr>
          <a:xfrm>
            <a:off x="5898908" y="6348929"/>
            <a:ext cx="394184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‹N°›</a:t>
            </a:fld>
            <a:endParaRPr lang="en-US" sz="1000" dirty="0"/>
          </a:p>
        </p:txBody>
      </p:sp>
      <p:sp>
        <p:nvSpPr>
          <p:cNvPr id="2" name="Title Placeholder 21">
            <a:extLst>
              <a:ext uri="{FF2B5EF4-FFF2-40B4-BE49-F238E27FC236}">
                <a16:creationId xmlns:a16="http://schemas.microsoft.com/office/drawing/2014/main" id="{67C34E64-6B61-64BC-31CD-D01726FA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pic>
        <p:nvPicPr>
          <p:cNvPr id="3" name="Picture 2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39E870F-E04A-2C4B-AEEE-AB72DBE999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75608"/>
            <a:ext cx="1650037" cy="365760"/>
          </a:xfrm>
        </p:spPr>
        <p:txBody>
          <a:bodyPr/>
          <a:lstStyle>
            <a:lvl1pPr>
              <a:defRPr>
                <a:latin typeface="OpenSans"/>
              </a:defRPr>
            </a:lvl1pPr>
          </a:lstStyle>
          <a:p>
            <a:fld id="{569793F4-EB68-4FAE-931F-B0C2565421AC}" type="datetime3">
              <a:rPr lang="en-US" smtClean="0"/>
              <a:pPr/>
              <a:t>9 March 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45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4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51384" y="243668"/>
            <a:ext cx="11025092" cy="522312"/>
          </a:xfrm>
          <a:prstGeom prst="rect">
            <a:avLst/>
          </a:prstGeom>
          <a:noFill/>
          <a:ln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51384" y="1124744"/>
            <a:ext cx="11031016" cy="50047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375608"/>
            <a:ext cx="1650037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69793F4-EB68-4FAE-931F-B0C2565421AC}" type="datetime3">
              <a:rPr lang="en-US" smtClean="0"/>
              <a:pPr/>
              <a:t>9 March 2026</a:t>
            </a:fld>
            <a:endParaRPr lang="en-US" dirty="0"/>
          </a:p>
        </p:txBody>
      </p:sp>
      <p:sp>
        <p:nvSpPr>
          <p:cNvPr id="31" name="Date Placeholder 13"/>
          <p:cNvSpPr txBox="1">
            <a:spLocks/>
          </p:cNvSpPr>
          <p:nvPr/>
        </p:nvSpPr>
        <p:spPr>
          <a:xfrm>
            <a:off x="5735960" y="6353175"/>
            <a:ext cx="360040" cy="365760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l" defTabSz="914400" rtl="0" eaLnBrk="1" latinLnBrk="0" hangingPunct="1">
              <a:defRPr kumimoji="0" sz="1000" kern="1200">
                <a:solidFill>
                  <a:schemeClr val="accen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EDE01D1-3912-4BAA-8C10-D1AC11A05716}" type="slidenum">
              <a:rPr lang="en-US" sz="1000" smtClean="0"/>
              <a:pPr algn="r"/>
              <a:t>‹N°›</a:t>
            </a:fld>
            <a:endParaRPr lang="en-US" sz="1000" dirty="0"/>
          </a:p>
        </p:txBody>
      </p:sp>
      <p:sp>
        <p:nvSpPr>
          <p:cNvPr id="2" name="Straight Connector 1">
            <a:extLst>
              <a:ext uri="{FF2B5EF4-FFF2-40B4-BE49-F238E27FC236}">
                <a16:creationId xmlns:a16="http://schemas.microsoft.com/office/drawing/2014/main" id="{8A0BB7AF-DB13-6C6B-3320-F617BF7AB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31750">
            <a:solidFill>
              <a:schemeClr val="accent2">
                <a:lumMod val="20000"/>
                <a:lumOff val="80000"/>
              </a:schemeClr>
            </a:solidFill>
            <a:headEnd type="none" w="med" len="med"/>
            <a:tailEnd type="none" w="med" len="med"/>
          </a:ln>
          <a:effectLst>
            <a:outerShdw blurRad="50800" dist="43000" dir="5400000" rotWithShape="0">
              <a:schemeClr val="bg1">
                <a:alpha val="40000"/>
              </a:scheme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3" name="Straight Connector 2">
            <a:extLst>
              <a:ext uri="{FF2B5EF4-FFF2-40B4-BE49-F238E27FC236}">
                <a16:creationId xmlns:a16="http://schemas.microsoft.com/office/drawing/2014/main" id="{6602E888-7C5E-A39D-1C91-05312A148E1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545460" y="765980"/>
            <a:ext cx="11031016" cy="12010"/>
          </a:xfrm>
          <a:prstGeom prst="line">
            <a:avLst/>
          </a:prstGeom>
          <a:ln w="0">
            <a:solidFill>
              <a:srgbClr val="4CAF88"/>
            </a:solidFill>
            <a:headEnd type="none" w="med" len="med"/>
            <a:tailEnd type="none" w="med" len="med"/>
          </a:ln>
          <a:effectLst>
            <a:outerShdw blurRad="50800" dir="6180000" sx="66000" sy="66000" rotWithShape="0">
              <a:srgbClr val="4CAF88">
                <a:alpha val="46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pic>
        <p:nvPicPr>
          <p:cNvPr id="5" name="Picture 4" descr="A blue letter on a black background&#10;&#10;Description automatically generated">
            <a:extLst>
              <a:ext uri="{FF2B5EF4-FFF2-40B4-BE49-F238E27FC236}">
                <a16:creationId xmlns:a16="http://schemas.microsoft.com/office/drawing/2014/main" id="{7522CA54-6EF0-8E8A-9859-26921C425A9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6439093"/>
            <a:ext cx="1372839" cy="35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36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4" r:id="rId2"/>
    <p:sldLayoutId id="2147483945" r:id="rId3"/>
    <p:sldLayoutId id="2147483739" r:id="rId4"/>
    <p:sldLayoutId id="2147483742" r:id="rId5"/>
    <p:sldLayoutId id="2147483946" r:id="rId6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rgbClr val="4CAF88"/>
          </a:solidFill>
          <a:latin typeface="OpenSans"/>
          <a:ea typeface="+mj-ea"/>
          <a:cs typeface="Calibri" pitchFamily="34" charset="0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accent1"/>
          </a:solidFill>
          <a:latin typeface="OpenSans"/>
          <a:ea typeface="+mn-ea"/>
          <a:cs typeface="Calibri" pitchFamily="34" charset="0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vidapilot@peppol.eu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Interoperability</a:t>
            </a:r>
            <a:r>
              <a:rPr lang="fr-FR" dirty="0"/>
              <a:t> </a:t>
            </a:r>
            <a:r>
              <a:rPr dirty="0"/>
              <a:t>Working Group – Activity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dirty="0"/>
              <a:t>Presented by: </a:t>
            </a:r>
            <a:r>
              <a:rPr lang="fr-FR" dirty="0"/>
              <a:t>Michel GILIS</a:t>
            </a:r>
            <a:endParaRPr dirty="0"/>
          </a:p>
          <a:p>
            <a:r>
              <a:rPr dirty="0"/>
              <a:t>Date: </a:t>
            </a:r>
            <a:r>
              <a:rPr lang="fr-FR" dirty="0"/>
              <a:t>March 26, 2026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t>About the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223" y="908720"/>
            <a:ext cx="11031016" cy="5328592"/>
          </a:xfrm>
        </p:spPr>
        <p:txBody>
          <a:bodyPr>
            <a:normAutofit fontScale="62500" lnSpcReduction="20000"/>
          </a:bodyPr>
          <a:lstStyle/>
          <a:p>
            <a:r>
              <a:rPr sz="3800" dirty="0"/>
              <a:t>Purpose</a:t>
            </a:r>
            <a:endParaRPr lang="fr-FR" sz="3800" dirty="0"/>
          </a:p>
          <a:p>
            <a:pPr marL="0" indent="0">
              <a:buNone/>
            </a:pPr>
            <a:endParaRPr sz="3200" dirty="0"/>
          </a:p>
          <a:p>
            <a:pPr>
              <a:buNone/>
            </a:pPr>
            <a:r>
              <a:rPr lang="en-GB" sz="3000" dirty="0">
                <a:solidFill>
                  <a:srgbClr val="3C5B7D"/>
                </a:solidFill>
                <a:cs typeface="Calibri"/>
              </a:rPr>
              <a:t>One of the primary goals of GENA is to promote and facilitate interoperability. </a:t>
            </a:r>
          </a:p>
          <a:p>
            <a:pPr>
              <a:buNone/>
            </a:pPr>
            <a:r>
              <a:rPr lang="en-GB" sz="3000" dirty="0">
                <a:solidFill>
                  <a:srgbClr val="3C5B7D"/>
                </a:solidFill>
                <a:cs typeface="Calibri"/>
              </a:rPr>
              <a:t>Interoperability is the ability for businesses to exchange e-invoices and other electronic business documents across networks and service providers.</a:t>
            </a:r>
          </a:p>
          <a:p>
            <a:pPr>
              <a:buNone/>
            </a:pPr>
            <a:r>
              <a:rPr lang="en-GB" sz="3000" dirty="0">
                <a:solidFill>
                  <a:srgbClr val="3C5B7D"/>
                </a:solidFill>
                <a:cs typeface="Calibri"/>
              </a:rPr>
              <a:t>One of its core missions is: </a:t>
            </a:r>
          </a:p>
          <a:p>
            <a:pPr>
              <a:buNone/>
            </a:pPr>
            <a:r>
              <a:rPr lang="en-US" sz="3000" b="1" dirty="0">
                <a:solidFill>
                  <a:srgbClr val="3C5B7D"/>
                </a:solidFill>
                <a:cs typeface="Calibri"/>
              </a:rPr>
              <a:t>Advocating for global Interoperability</a:t>
            </a:r>
            <a:r>
              <a:rPr lang="en-US" sz="3000" dirty="0">
                <a:solidFill>
                  <a:srgbClr val="3C5B7D"/>
                </a:solidFill>
                <a:cs typeface="Calibri"/>
              </a:rPr>
              <a:t>: Enabling seamless digital transactions across borders through standardized and secure solutions built on trusted networks and global standards.</a:t>
            </a:r>
          </a:p>
          <a:p>
            <a:endParaRPr dirty="0"/>
          </a:p>
          <a:p>
            <a:r>
              <a:rPr lang="fr-FR" sz="3800" dirty="0"/>
              <a:t>Ambitions</a:t>
            </a:r>
          </a:p>
          <a:p>
            <a:pPr marL="0" indent="0">
              <a:buNone/>
            </a:pPr>
            <a:endParaRPr lang="fr-FR" sz="3200" dirty="0"/>
          </a:p>
          <a:p>
            <a:pPr>
              <a:buNone/>
            </a:pP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Peppol is now the interoperability framework supported by the GENA community. Our objectives are now: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>
              <a:buFont typeface="+mj-lt"/>
              <a:buAutoNum type="arabicPeriod"/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Monitor: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To establish and develop a strategic approach and future direction for GENA’s interoperability frameworks. And make detailed proposals for the development and maintenance of the GENA / Peppol framework. </a:t>
            </a:r>
          </a:p>
          <a:p>
            <a:pPr algn="just">
              <a:buFont typeface="+mj-lt"/>
              <a:buAutoNum type="arabicPeriod"/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Inform &amp; coordinate: 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To fully consult members of GENA &amp; GENA local chapters, other stakeholders and interested parties and liaise with other stakeholders with an interest in interoperability frameworks.</a:t>
            </a:r>
          </a:p>
          <a:p>
            <a:pPr algn="just">
              <a:buFont typeface="+mj-lt"/>
              <a:buAutoNum type="arabicPeriod"/>
            </a:pPr>
            <a:r>
              <a:rPr lang="en-GB" b="1" dirty="0">
                <a:latin typeface="Poppins" panose="00000500000000000000" pitchFamily="2" charset="0"/>
                <a:cs typeface="Poppins" panose="00000500000000000000" pitchFamily="2" charset="0"/>
              </a:rPr>
              <a:t>Promote:</a:t>
            </a:r>
            <a:r>
              <a:rPr lang="en-GB" dirty="0">
                <a:latin typeface="Poppins" panose="00000500000000000000" pitchFamily="2" charset="0"/>
                <a:cs typeface="Poppins" panose="00000500000000000000" pitchFamily="2" charset="0"/>
              </a:rPr>
              <a:t> To provide advice and guidance to GENA Members on the adoption and implementation of the interoperability frameworks.</a:t>
            </a:r>
          </a:p>
          <a:p>
            <a:pPr marL="274320" lvl="1" indent="0">
              <a:buClr>
                <a:srgbClr val="4CAF88"/>
              </a:buClr>
              <a:buNone/>
            </a:pPr>
            <a:endParaRPr lang="fr-FR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Objectives for </a:t>
            </a:r>
            <a:r>
              <a:rPr lang="fr-FR" dirty="0"/>
              <a:t>2026 &amp; main </a:t>
            </a:r>
            <a:r>
              <a:rPr lang="fr-FR" dirty="0" err="1"/>
              <a:t>activities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124744"/>
            <a:ext cx="10657184" cy="5004784"/>
          </a:xfrm>
        </p:spPr>
        <p:txBody>
          <a:bodyPr>
            <a:normAutofit/>
          </a:bodyPr>
          <a:lstStyle/>
          <a:p>
            <a:r>
              <a:rPr lang="fr-FR" dirty="0"/>
              <a:t>eB2B / SP2SP end of incubation – </a:t>
            </a:r>
            <a:r>
              <a:rPr lang="fr-FR" i="1" dirty="0" err="1"/>
              <a:t>workstream</a:t>
            </a:r>
            <a:r>
              <a:rPr lang="fr-FR" i="1" dirty="0"/>
              <a:t> 1</a:t>
            </a:r>
            <a:r>
              <a:rPr lang="fr-FR" dirty="0"/>
              <a:t> </a:t>
            </a:r>
            <a:r>
              <a:rPr lang="fr-FR" dirty="0">
                <a:solidFill>
                  <a:schemeClr val="accent2"/>
                </a:solidFill>
              </a:rPr>
              <a:t>in </a:t>
            </a:r>
            <a:r>
              <a:rPr lang="fr-FR" dirty="0" err="1">
                <a:solidFill>
                  <a:schemeClr val="accent2"/>
                </a:solidFill>
              </a:rPr>
              <a:t>progress</a:t>
            </a:r>
            <a:endParaRPr lang="fr-FR" dirty="0">
              <a:solidFill>
                <a:schemeClr val="accent2"/>
              </a:solidFill>
            </a:endParaRPr>
          </a:p>
          <a:p>
            <a:pPr lvl="2"/>
            <a:r>
              <a:rPr lang="en-GB" i="1" dirty="0">
                <a:cs typeface="Calibri"/>
              </a:rPr>
              <a:t>Michel/Ahti + Patrick</a:t>
            </a:r>
            <a:endParaRPr dirty="0">
              <a:solidFill>
                <a:schemeClr val="accent2"/>
              </a:solidFill>
            </a:endParaRPr>
          </a:p>
          <a:p>
            <a:r>
              <a:rPr lang="fr-FR" dirty="0"/>
              <a:t>GENA Global Meta Directory – </a:t>
            </a:r>
            <a:r>
              <a:rPr lang="fr-FR" i="1" dirty="0" err="1"/>
              <a:t>workstream</a:t>
            </a:r>
            <a:r>
              <a:rPr lang="fr-FR" i="1" dirty="0"/>
              <a:t> 2 </a:t>
            </a:r>
            <a:r>
              <a:rPr lang="fr-FR" dirty="0">
                <a:solidFill>
                  <a:schemeClr val="accent2"/>
                </a:solidFill>
              </a:rPr>
              <a:t>in </a:t>
            </a:r>
            <a:r>
              <a:rPr lang="fr-FR" dirty="0" err="1">
                <a:solidFill>
                  <a:schemeClr val="accent2"/>
                </a:solidFill>
              </a:rPr>
              <a:t>progress</a:t>
            </a:r>
            <a:endParaRPr lang="fr-FR" dirty="0">
              <a:solidFill>
                <a:schemeClr val="accent2"/>
              </a:solidFill>
            </a:endParaRPr>
          </a:p>
          <a:p>
            <a:pPr lvl="2"/>
            <a:r>
              <a:rPr lang="fr-FR" sz="1900" i="1" dirty="0">
                <a:cs typeface="Calibri"/>
              </a:rPr>
              <a:t>Michel, Ahti, Henrik, Patrick + Marcus + Dirk, Stefan</a:t>
            </a:r>
          </a:p>
          <a:p>
            <a:r>
              <a:rPr lang="fr-FR" dirty="0"/>
              <a:t>CEN TC434 – EN16391 </a:t>
            </a:r>
            <a:r>
              <a:rPr lang="fr-FR" dirty="0" err="1"/>
              <a:t>evolution</a:t>
            </a:r>
            <a:endParaRPr lang="fr-FR" dirty="0"/>
          </a:p>
          <a:p>
            <a:pPr lvl="2"/>
            <a:r>
              <a:rPr lang="fr-FR" dirty="0"/>
              <a:t>Update </a:t>
            </a:r>
            <a:r>
              <a:rPr lang="fr-FR" dirty="0" err="1"/>
              <a:t>done</a:t>
            </a:r>
            <a:r>
              <a:rPr lang="fr-FR" dirty="0"/>
              <a:t> by Paul Simons</a:t>
            </a:r>
            <a:endParaRPr dirty="0"/>
          </a:p>
          <a:p>
            <a:r>
              <a:rPr lang="fr-FR" dirty="0"/>
              <a:t>GENA marketplace </a:t>
            </a:r>
            <a:r>
              <a:rPr lang="fr-FR" dirty="0" err="1"/>
              <a:t>task</a:t>
            </a:r>
            <a:r>
              <a:rPr lang="fr-FR" dirty="0"/>
              <a:t> force</a:t>
            </a:r>
          </a:p>
          <a:p>
            <a:pPr lvl="2"/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Deliverables</a:t>
            </a:r>
            <a:r>
              <a:rPr lang="fr-FR" dirty="0"/>
              <a:t> 2026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GENA Peppol eB2B/SP2SP </a:t>
            </a:r>
            <a:r>
              <a:rPr lang="fr-FR" dirty="0" err="1"/>
              <a:t>subcontracting</a:t>
            </a:r>
            <a:r>
              <a:rPr lang="fr-FR" dirty="0"/>
              <a:t> use cases description (</a:t>
            </a:r>
            <a:r>
              <a:rPr lang="fr-FR" dirty="0" err="1"/>
              <a:t>with</a:t>
            </a:r>
            <a:r>
              <a:rPr lang="fr-FR" dirty="0"/>
              <a:t> OpenPeppol)</a:t>
            </a:r>
          </a:p>
          <a:p>
            <a:pPr lvl="2"/>
            <a:r>
              <a:rPr lang="fr-FR" dirty="0" err="1"/>
              <a:t>Detailed</a:t>
            </a:r>
            <a:r>
              <a:rPr lang="fr-FR" dirty="0"/>
              <a:t> for </a:t>
            </a:r>
            <a:r>
              <a:rPr lang="fr-FR" dirty="0" err="1"/>
              <a:t>Poland</a:t>
            </a:r>
            <a:r>
              <a:rPr lang="fr-FR" dirty="0"/>
              <a:t> </a:t>
            </a:r>
          </a:p>
          <a:p>
            <a:r>
              <a:rPr lang="fr-FR" dirty="0"/>
              <a:t>SP2SP Peppol </a:t>
            </a:r>
            <a:r>
              <a:rPr lang="fr-FR" dirty="0" err="1"/>
              <a:t>domain</a:t>
            </a:r>
            <a:r>
              <a:rPr lang="fr-FR" dirty="0"/>
              <a:t> charter (</a:t>
            </a:r>
            <a:r>
              <a:rPr lang="fr-FR" dirty="0" err="1"/>
              <a:t>with</a:t>
            </a:r>
            <a:r>
              <a:rPr lang="fr-FR" dirty="0"/>
              <a:t> OpenPeppol)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What’s Next</a:t>
            </a:r>
            <a:r>
              <a:rPr lang="fr-FR" dirty="0"/>
              <a:t> 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Peppol ViDA pilot </a:t>
            </a:r>
            <a:r>
              <a:rPr lang="fr-FR" dirty="0" err="1"/>
              <a:t>implementation</a:t>
            </a:r>
            <a:endParaRPr lang="fr-FR" dirty="0"/>
          </a:p>
          <a:p>
            <a:pPr lvl="1"/>
            <a:r>
              <a:rPr lang="fr-FR" dirty="0"/>
              <a:t>If </a:t>
            </a:r>
            <a:r>
              <a:rPr lang="fr-FR" dirty="0" err="1"/>
              <a:t>interested</a:t>
            </a:r>
            <a:r>
              <a:rPr lang="fr-FR" dirty="0"/>
              <a:t>, contact  </a:t>
            </a:r>
            <a:r>
              <a:rPr lang="fr-FR" i="1" dirty="0">
                <a:hlinkClick r:id="rId2"/>
              </a:rPr>
              <a:t>vidapilot@peppol.eu</a:t>
            </a:r>
            <a:endParaRPr lang="fr-FR" i="1" dirty="0"/>
          </a:p>
          <a:p>
            <a:r>
              <a:rPr lang="fr-FR" dirty="0"/>
              <a:t>GENA Global Meta Directory POC </a:t>
            </a:r>
            <a:r>
              <a:rPr lang="fr-FR" dirty="0" err="1"/>
              <a:t>implementation</a:t>
            </a:r>
            <a:r>
              <a:rPr lang="fr-FR" dirty="0"/>
              <a:t> (if </a:t>
            </a:r>
            <a:r>
              <a:rPr lang="fr-FR" dirty="0" err="1"/>
              <a:t>confirmed</a:t>
            </a:r>
            <a:r>
              <a:rPr lang="fr-FR" dirty="0"/>
              <a:t>)</a:t>
            </a:r>
          </a:p>
          <a:p>
            <a:r>
              <a:rPr lang="fr-FR" dirty="0"/>
              <a:t>GENA marketplace </a:t>
            </a:r>
            <a:r>
              <a:rPr lang="fr-FR" dirty="0" err="1"/>
              <a:t>implementation</a:t>
            </a:r>
            <a:endParaRPr lang="fr-FR" dirty="0"/>
          </a:p>
          <a:p>
            <a:r>
              <a:rPr lang="fr-FR" dirty="0"/>
              <a:t>GENA Peppol SP2SP end of incubation</a:t>
            </a:r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How </a:t>
            </a:r>
            <a:r>
              <a:rPr lang="fr-FR" dirty="0"/>
              <a:t>y</a:t>
            </a:r>
            <a:r>
              <a:rPr dirty="0" err="1"/>
              <a:t>ou</a:t>
            </a:r>
            <a:r>
              <a:rPr dirty="0"/>
              <a:t> </a:t>
            </a:r>
            <a:r>
              <a:rPr lang="fr-FR" dirty="0"/>
              <a:t>c</a:t>
            </a:r>
            <a:r>
              <a:rPr dirty="0"/>
              <a:t>an </a:t>
            </a:r>
            <a:r>
              <a:rPr lang="fr-FR" dirty="0"/>
              <a:t>h</a:t>
            </a:r>
            <a:r>
              <a:rPr dirty="0" err="1"/>
              <a:t>elp</a:t>
            </a:r>
            <a:r>
              <a:rPr lang="fr-FR" dirty="0"/>
              <a:t> ?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Join the working group!</a:t>
            </a:r>
          </a:p>
          <a:p>
            <a:r>
              <a:rPr dirty="0"/>
              <a:t>Suggest ideas </a:t>
            </a:r>
            <a:r>
              <a:rPr lang="fr-FR" dirty="0"/>
              <a:t>to </a:t>
            </a:r>
            <a:r>
              <a:rPr lang="fr-FR" dirty="0" err="1"/>
              <a:t>our</a:t>
            </a:r>
            <a:r>
              <a:rPr lang="fr-FR" dirty="0"/>
              <a:t> Chair : email</a:t>
            </a:r>
            <a:endParaRPr dirty="0"/>
          </a:p>
          <a:p>
            <a:r>
              <a:rPr dirty="0"/>
              <a:t>Attend our upcoming workshop </a:t>
            </a:r>
            <a:r>
              <a:rPr lang="fr-FR" b="1" i="1" dirty="0"/>
              <a:t>April 30, 10am</a:t>
            </a:r>
            <a:endParaRPr b="1" i="1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7CDE4DF2-82D2-4624-8216-D54407C20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2095992"/>
              </p:ext>
            </p:extLst>
          </p:nvPr>
        </p:nvGraphicFramePr>
        <p:xfrm>
          <a:off x="2032000" y="3789040"/>
          <a:ext cx="8456488" cy="2349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A Green">
  <a:themeElements>
    <a:clrScheme name="Custom 19">
      <a:dk1>
        <a:sysClr val="windowText" lastClr="000000"/>
      </a:dk1>
      <a:lt1>
        <a:sysClr val="window" lastClr="FFFFFF"/>
      </a:lt1>
      <a:dk2>
        <a:srgbClr val="3C5B7D"/>
      </a:dk2>
      <a:lt2>
        <a:srgbClr val="E7E6E6"/>
      </a:lt2>
      <a:accent1>
        <a:srgbClr val="3C5B7D"/>
      </a:accent1>
      <a:accent2>
        <a:srgbClr val="4CAF88"/>
      </a:accent2>
      <a:accent3>
        <a:srgbClr val="3C5B7D"/>
      </a:accent3>
      <a:accent4>
        <a:srgbClr val="3C5B7D"/>
      </a:accent4>
      <a:accent5>
        <a:srgbClr val="4CAF88"/>
      </a:accent5>
      <a:accent6>
        <a:srgbClr val="3C5B7D"/>
      </a:accent6>
      <a:hlink>
        <a:srgbClr val="4CAF88"/>
      </a:hlink>
      <a:folHlink>
        <a:srgbClr val="BFBFBF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NA AGM.potx" id="{4DD81C6D-7700-435D-A643-CA1F0742993A}" vid="{45C20059-9D28-4504-ADB4-F90290E911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4BF0586ECCCA498C58C04EA7F76ABF" ma:contentTypeVersion="12" ma:contentTypeDescription="Crée un document." ma:contentTypeScope="" ma:versionID="c0e4599877394433deee8f99396a5968">
  <xsd:schema xmlns:xsd="http://www.w3.org/2001/XMLSchema" xmlns:xs="http://www.w3.org/2001/XMLSchema" xmlns:p="http://schemas.microsoft.com/office/2006/metadata/properties" xmlns:ns2="6a4ee38c-a306-4c5d-9f25-8d8a9cf3e4cb" xmlns:ns3="10a3df9b-7743-4eba-a96a-d694847eab11" targetNamespace="http://schemas.microsoft.com/office/2006/metadata/properties" ma:root="true" ma:fieldsID="af1f7f446a5556a53a88dcface400812" ns2:_="" ns3:_="">
    <xsd:import namespace="6a4ee38c-a306-4c5d-9f25-8d8a9cf3e4cb"/>
    <xsd:import namespace="10a3df9b-7743-4eba-a96a-d694847eab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4ee38c-a306-4c5d-9f25-8d8a9cf3e4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e520bd2a-58a0-44af-b75a-9a45a9c1ee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3df9b-7743-4eba-a96a-d694847eab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bf20f49-adf9-44f2-9c52-e53942e823f5}" ma:internalName="TaxCatchAll" ma:showField="CatchAllData" ma:web="10a3df9b-7743-4eba-a96a-d694847eab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a3df9b-7743-4eba-a96a-d694847eab11" xsi:nil="true"/>
    <lcf76f155ced4ddcb4097134ff3c332f xmlns="6a4ee38c-a306-4c5d-9f25-8d8a9cf3e4c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8D3EF7-46C2-4629-9E58-4308B87D72C9}"/>
</file>

<file path=customXml/itemProps2.xml><?xml version="1.0" encoding="utf-8"?>
<ds:datastoreItem xmlns:ds="http://schemas.openxmlformats.org/officeDocument/2006/customXml" ds:itemID="{4128AB2E-DAAA-40AC-9091-D21A4EEDED5D}"/>
</file>

<file path=customXml/itemProps3.xml><?xml version="1.0" encoding="utf-8"?>
<ds:datastoreItem xmlns:ds="http://schemas.openxmlformats.org/officeDocument/2006/customXml" ds:itemID="{13425FDB-71E5-43DF-B7E0-8FA6A22B5690}"/>
</file>

<file path=docProps/app.xml><?xml version="1.0" encoding="utf-8"?>
<Properties xmlns="http://schemas.openxmlformats.org/officeDocument/2006/extended-properties" xmlns:vt="http://schemas.openxmlformats.org/officeDocument/2006/docPropsVTypes">
  <Template>GENA AGM 2023</Template>
  <TotalTime>108</TotalTime>
  <Words>355</Words>
  <Application>Microsoft Office PowerPoint</Application>
  <PresentationFormat>Grand écran</PresentationFormat>
  <Paragraphs>46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Calibri</vt:lpstr>
      <vt:lpstr>Gill Sans MT</vt:lpstr>
      <vt:lpstr>OpenSans</vt:lpstr>
      <vt:lpstr>Poppins</vt:lpstr>
      <vt:lpstr>Wingdings</vt:lpstr>
      <vt:lpstr>Wingdings 3</vt:lpstr>
      <vt:lpstr>GENA Green</vt:lpstr>
      <vt:lpstr>Interoperability Working Group – Activity Report</vt:lpstr>
      <vt:lpstr>About the Working Group</vt:lpstr>
      <vt:lpstr>Objectives for 2026 &amp; main activities</vt:lpstr>
      <vt:lpstr>Deliverables 2026</vt:lpstr>
      <vt:lpstr>What’s Next ?</vt:lpstr>
      <vt:lpstr>How you can help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 Gilis</dc:creator>
  <cp:lastModifiedBy>Patrick Schuller</cp:lastModifiedBy>
  <cp:revision>11</cp:revision>
  <cp:lastPrinted>2011-11-25T13:16:22Z</cp:lastPrinted>
  <dcterms:created xsi:type="dcterms:W3CDTF">2023-11-29T07:57:21Z</dcterms:created>
  <dcterms:modified xsi:type="dcterms:W3CDTF">2026-03-09T12:52:45Z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0x010100C74BF0586ECCCA498C58C04EA7F76ABF</vt:lpwstr>
  </property>
</Properties>
</file>